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notesMasterIdLst>
    <p:notesMasterId r:id="rId65"/>
  </p:notesMasterIdLst>
  <p:handoutMasterIdLst>
    <p:handoutMasterId r:id="rId66"/>
  </p:handoutMasterIdLst>
  <p:sldIdLst>
    <p:sldId id="976" r:id="rId2"/>
    <p:sldId id="996" r:id="rId3"/>
    <p:sldId id="997" r:id="rId4"/>
    <p:sldId id="933" r:id="rId5"/>
    <p:sldId id="934" r:id="rId6"/>
    <p:sldId id="936" r:id="rId7"/>
    <p:sldId id="937" r:id="rId8"/>
    <p:sldId id="938" r:id="rId9"/>
    <p:sldId id="998" r:id="rId10"/>
    <p:sldId id="941" r:id="rId11"/>
    <p:sldId id="942" r:id="rId12"/>
    <p:sldId id="943" r:id="rId13"/>
    <p:sldId id="999" r:id="rId14"/>
    <p:sldId id="945" r:id="rId15"/>
    <p:sldId id="960" r:id="rId16"/>
    <p:sldId id="1000" r:id="rId17"/>
    <p:sldId id="979" r:id="rId18"/>
    <p:sldId id="1003" r:id="rId19"/>
    <p:sldId id="1001" r:id="rId20"/>
    <p:sldId id="928" r:id="rId21"/>
    <p:sldId id="926" r:id="rId22"/>
    <p:sldId id="982" r:id="rId23"/>
    <p:sldId id="981" r:id="rId24"/>
    <p:sldId id="870" r:id="rId25"/>
    <p:sldId id="871" r:id="rId26"/>
    <p:sldId id="872" r:id="rId27"/>
    <p:sldId id="873" r:id="rId28"/>
    <p:sldId id="874" r:id="rId29"/>
    <p:sldId id="875" r:id="rId30"/>
    <p:sldId id="876" r:id="rId31"/>
    <p:sldId id="877" r:id="rId32"/>
    <p:sldId id="880" r:id="rId33"/>
    <p:sldId id="886" r:id="rId34"/>
    <p:sldId id="881" r:id="rId35"/>
    <p:sldId id="882" r:id="rId36"/>
    <p:sldId id="883" r:id="rId37"/>
    <p:sldId id="884" r:id="rId38"/>
    <p:sldId id="885" r:id="rId39"/>
    <p:sldId id="1004" r:id="rId40"/>
    <p:sldId id="1007" r:id="rId41"/>
    <p:sldId id="1008" r:id="rId42"/>
    <p:sldId id="1009" r:id="rId43"/>
    <p:sldId id="1010" r:id="rId44"/>
    <p:sldId id="1014" r:id="rId45"/>
    <p:sldId id="1016" r:id="rId46"/>
    <p:sldId id="1015" r:id="rId47"/>
    <p:sldId id="965" r:id="rId48"/>
    <p:sldId id="808" r:id="rId49"/>
    <p:sldId id="987" r:id="rId50"/>
    <p:sldId id="988" r:id="rId51"/>
    <p:sldId id="990" r:id="rId52"/>
    <p:sldId id="993" r:id="rId53"/>
    <p:sldId id="995" r:id="rId54"/>
    <p:sldId id="985" r:id="rId55"/>
    <p:sldId id="986" r:id="rId56"/>
    <p:sldId id="983" r:id="rId57"/>
    <p:sldId id="813" r:id="rId58"/>
    <p:sldId id="984" r:id="rId59"/>
    <p:sldId id="975" r:id="rId60"/>
    <p:sldId id="1012" r:id="rId61"/>
    <p:sldId id="815" r:id="rId62"/>
    <p:sldId id="1013" r:id="rId63"/>
    <p:sldId id="835" r:id="rId6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59" autoAdjust="0"/>
    <p:restoredTop sz="75202" autoAdjust="0"/>
  </p:normalViewPr>
  <p:slideViewPr>
    <p:cSldViewPr>
      <p:cViewPr varScale="1">
        <p:scale>
          <a:sx n="94" d="100"/>
          <a:sy n="94" d="100"/>
        </p:scale>
        <p:origin x="480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5" d="100"/>
        <a:sy n="85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esProps" Target="presProps.xml"/><Relationship Id="rId68" Type="http://schemas.openxmlformats.org/officeDocument/2006/relationships/viewProps" Target="viewProps.xml"/><Relationship Id="rId69" Type="http://schemas.openxmlformats.org/officeDocument/2006/relationships/theme" Target="theme/theme1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31.jpeg>
</file>

<file path=ppt/media/image32.jpeg>
</file>

<file path=ppt/media/image33.png>
</file>

<file path=ppt/media/image34.png>
</file>

<file path=ppt/media/image35.jpeg>
</file>

<file path=ppt/media/image36.jpeg>
</file>

<file path=ppt/media/image37.jpg>
</file>

<file path=ppt/media/image38.jpeg>
</file>

<file path=ppt/media/image39.png>
</file>

<file path=ppt/media/image4.jpeg>
</file>

<file path=ppt/media/image41.png>
</file>

<file path=ppt/media/image42.jpg>
</file>

<file path=ppt/media/image43.gif>
</file>

<file path=ppt/media/image44.png>
</file>

<file path=ppt/media/image45.png>
</file>

<file path=ppt/media/image46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the time it shuts down in 2011, the CERN collider should have amassed about 20 times as much data as it now has. (</a:t>
            </a:r>
            <a:r>
              <a:rPr lang="en-US" dirty="0" err="1" smtClean="0"/>
              <a:t>NYTimes</a:t>
            </a:r>
            <a:r>
              <a:rPr lang="en-US" dirty="0" smtClean="0"/>
              <a:t> article, “Trillions of Reasons to Be Excited”,</a:t>
            </a:r>
            <a:r>
              <a:rPr lang="en-US" baseline="0" dirty="0" smtClean="0"/>
              <a:t> 11/1/2010)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D86A14-AC1F-4C9A-8DDE-CE6B11F3119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47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A63F802-E59E-4480-AB12-5A0E8FB09767}" type="slidenum">
              <a:rPr lang="en-GB" smtClean="0"/>
              <a:pPr defTabSz="963613"/>
              <a:t>57</a:t>
            </a:fld>
            <a:endParaRPr lang="en-GB" smtClean="0"/>
          </a:p>
        </p:txBody>
      </p:sp>
      <p:sp>
        <p:nvSpPr>
          <p:cNvPr id="1136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36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59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A63F802-E59E-4480-AB12-5A0E8FB09767}" type="slidenum">
              <a:rPr lang="en-GB" smtClean="0"/>
              <a:pPr defTabSz="963613"/>
              <a:t>60</a:t>
            </a:fld>
            <a:endParaRPr lang="en-GB" smtClean="0"/>
          </a:p>
        </p:txBody>
      </p:sp>
      <p:sp>
        <p:nvSpPr>
          <p:cNvPr id="1136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36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62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063774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20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24707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45219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21777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8653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1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jpe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8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gi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Relationship Id="rId3" Type="http://schemas.openxmlformats.org/officeDocument/2006/relationships/image" Target="../media/image44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jpeg"/><Relationship Id="rId5" Type="http://schemas.openxmlformats.org/officeDocument/2006/relationships/image" Target="../media/image12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Week 1: Introduction (2/2)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January 5,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2017w/</a:t>
            </a:r>
          </a:p>
        </p:txBody>
      </p:sp>
    </p:spTree>
    <p:extLst>
      <p:ext uri="{BB962C8B-B14F-4D97-AF65-F5344CB8AC3E}">
        <p14:creationId xmlns:p14="http://schemas.microsoft.com/office/powerpoint/2010/main" val="333134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5-01-29 at 8.26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67800" y="2743200"/>
            <a:ext cx="18379440" cy="4150678"/>
          </a:xfrm>
          <a:prstGeom prst="rect">
            <a:avLst/>
          </a:prstGeom>
        </p:spPr>
      </p:pic>
      <p:pic>
        <p:nvPicPr>
          <p:cNvPr id="4" name="Picture 3" descr="Screen Shot 2015-01-29 at 8.26.0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379440" cy="415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9795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osetta_Ston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9134790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(Rosetta Stone)</a:t>
            </a:r>
          </a:p>
        </p:txBody>
      </p:sp>
    </p:spTree>
    <p:extLst>
      <p:ext uri="{BB962C8B-B14F-4D97-AF65-F5344CB8AC3E}">
        <p14:creationId xmlns:p14="http://schemas.microsoft.com/office/powerpoint/2010/main" val="8635170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0" y="1887538"/>
            <a:ext cx="5181600" cy="4818062"/>
            <a:chOff x="864" y="1497"/>
            <a:chExt cx="3264" cy="3035"/>
          </a:xfrm>
        </p:grpSpPr>
        <p:pic>
          <p:nvPicPr>
            <p:cNvPr id="12298" name="Picture 4" descr="BankoBrillDataGraph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00" y="1497"/>
              <a:ext cx="2928" cy="2747"/>
            </a:xfrm>
            <a:prstGeom prst="rect">
              <a:avLst/>
            </a:prstGeom>
            <a:noFill/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9" name="Text Box 6"/>
            <p:cNvSpPr txBox="1">
              <a:spLocks noChangeArrowheads="1"/>
            </p:cNvSpPr>
            <p:nvPr/>
          </p:nvSpPr>
          <p:spPr bwMode="auto">
            <a:xfrm>
              <a:off x="864" y="4377"/>
              <a:ext cx="1112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Banko</a:t>
              </a:r>
              <a:r>
                <a:rPr lang="en-US" sz="1000" b="0" dirty="0">
                  <a:solidFill>
                    <a:schemeClr val="bg1"/>
                  </a:solidFill>
                </a:rPr>
                <a:t> and Brill, ACL 2001)</a:t>
              </a:r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0" y="1981200"/>
            <a:ext cx="8705850" cy="4876800"/>
            <a:chOff x="0" y="1556"/>
            <a:chExt cx="5484" cy="3072"/>
          </a:xfrm>
        </p:grpSpPr>
        <p:pic>
          <p:nvPicPr>
            <p:cNvPr id="12296" name="Picture 5" descr="MT-LM-size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60" y="1556"/>
              <a:ext cx="3324" cy="233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7" name="Text Box 7"/>
            <p:cNvSpPr txBox="1">
              <a:spLocks noChangeArrowheads="1"/>
            </p:cNvSpPr>
            <p:nvPr/>
          </p:nvSpPr>
          <p:spPr bwMode="auto">
            <a:xfrm>
              <a:off x="0" y="4473"/>
              <a:ext cx="1121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Brants</a:t>
              </a:r>
              <a:r>
                <a:rPr lang="en-US" sz="1000" b="0" dirty="0">
                  <a:solidFill>
                    <a:schemeClr val="bg1"/>
                  </a:solidFill>
                </a:rPr>
                <a:t> et al., EMNLP 2007)</a:t>
              </a:r>
              <a:endParaRPr lang="en-US" sz="1800" b="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Arrow Connector 10"/>
          <p:cNvCxnSpPr>
            <a:cxnSpLocks noChangeShapeType="1"/>
          </p:cNvCxnSpPr>
          <p:nvPr/>
        </p:nvCxnSpPr>
        <p:spPr bwMode="auto">
          <a:xfrm flipV="1">
            <a:off x="914400" y="2743200"/>
            <a:ext cx="3962400" cy="3048000"/>
          </a:xfrm>
          <a:prstGeom prst="straightConnector1">
            <a:avLst/>
          </a:prstGeom>
          <a:noFill/>
          <a:ln w="114300">
            <a:solidFill>
              <a:srgbClr val="FF0000"/>
            </a:solidFill>
            <a:round/>
            <a:headEnd/>
            <a:tailEnd type="arrow" w="lg" len="lg"/>
          </a:ln>
        </p:spPr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V="1">
            <a:off x="5029200" y="1752600"/>
            <a:ext cx="3276600" cy="914400"/>
          </a:xfrm>
          <a:prstGeom prst="straightConnector1">
            <a:avLst/>
          </a:prstGeom>
          <a:noFill/>
          <a:ln w="114300">
            <a:solidFill>
              <a:srgbClr val="FF0000"/>
            </a:solidFill>
            <a:round/>
            <a:headEnd/>
            <a:tailEnd type="arrow" w="lg" len="lg"/>
          </a:ln>
        </p:spPr>
      </p:cxnSp>
      <p:sp>
        <p:nvSpPr>
          <p:cNvPr id="1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No data like more data!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25208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unset_over_Shinjuku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838200" y="-38546"/>
            <a:ext cx="10249729" cy="6896546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76200" y="114300"/>
            <a:ext cx="3062525" cy="10287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Commerce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3352800" y="228600"/>
            <a:ext cx="3657600" cy="1143000"/>
          </a:xfrm>
          <a:prstGeom prst="rect">
            <a:avLst/>
          </a:prstGeom>
        </p:spPr>
        <p:txBody>
          <a:bodyPr/>
          <a:lstStyle/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Know thy customers</a:t>
            </a:r>
          </a:p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 smtClean="0">
                <a:solidFill>
                  <a:schemeClr val="bg1"/>
                </a:solidFill>
                <a:latin typeface="Gill Sans"/>
                <a:cs typeface="Gill Sans"/>
                <a:sym typeface="Symbol"/>
              </a:rPr>
              <a:t> Insights  Profit!</a:t>
            </a:r>
            <a:endParaRPr lang="en-US" sz="2400" b="0" kern="0" dirty="0" smtClean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3"/>
          <p:cNvSpPr txBox="1">
            <a:spLocks noChangeArrowheads="1"/>
          </p:cNvSpPr>
          <p:nvPr/>
        </p:nvSpPr>
        <p:spPr bwMode="auto">
          <a:xfrm>
            <a:off x="678180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 dirty="0"/>
              <a:t>Source: </a:t>
            </a:r>
            <a:r>
              <a:rPr lang="en-US" sz="1000" b="0" dirty="0" err="1" smtClean="0"/>
              <a:t>Wikiedia</a:t>
            </a:r>
            <a:r>
              <a:rPr lang="en-US" sz="1000" b="0" dirty="0" smtClean="0"/>
              <a:t> (Shinjuku, Tokyo)</a:t>
            </a:r>
          </a:p>
        </p:txBody>
      </p:sp>
    </p:spTree>
    <p:extLst>
      <p:ext uri="{BB962C8B-B14F-4D97-AF65-F5344CB8AC3E}">
        <p14:creationId xmlns:p14="http://schemas.microsoft.com/office/powerpoint/2010/main" val="3041261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38200" y="2382560"/>
            <a:ext cx="761999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An organization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should retain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data that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result from carrying out its mission and exploit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those data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to generate insights that benefit the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organization, for example, market analysis, strategic planning, decision making, etc.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 rot="20704901">
            <a:off x="4045075" y="4308760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>
                <a:solidFill>
                  <a:srgbClr val="FF0000"/>
                </a:solidFill>
                <a:latin typeface="Gill Sans"/>
                <a:cs typeface="Gill Sans"/>
              </a:rPr>
              <a:t>Duh!?</a:t>
            </a:r>
            <a:endParaRPr lang="en-US" sz="48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Business Intelligence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741405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276600" y="1524000"/>
            <a:ext cx="251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a useful service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486400" y="3733800"/>
            <a:ext cx="3124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analyze user behavior to extract insights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62000" y="3733800"/>
            <a:ext cx="24384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transform insights into action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ight Arrow 6"/>
          <p:cNvSpPr/>
          <p:nvPr/>
        </p:nvSpPr>
        <p:spPr bwMode="auto">
          <a:xfrm rot="3600000">
            <a:off x="5050762" y="2533037"/>
            <a:ext cx="1538377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Right Arrow 8"/>
          <p:cNvSpPr/>
          <p:nvPr/>
        </p:nvSpPr>
        <p:spPr bwMode="auto">
          <a:xfrm rot="7200000" flipH="1">
            <a:off x="2459961" y="2456837"/>
            <a:ext cx="1538377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 flipH="1">
            <a:off x="3643223" y="3810000"/>
            <a:ext cx="1538377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76600" y="2133600"/>
            <a:ext cx="2514600" cy="144655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rgbClr val="000000"/>
                </a:solidFill>
                <a:latin typeface="Gill Sans"/>
                <a:cs typeface="Gill Sans"/>
              </a:rPr>
              <a:t>$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(hopefully)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76400" y="4798368"/>
            <a:ext cx="1371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Google.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19400" y="4798368"/>
            <a:ext cx="1600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Facebook.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267200" y="4798368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Twitter.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257800" y="4793903"/>
            <a:ext cx="1600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Amazon.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48400" y="4798368"/>
            <a:ext cx="1600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Uber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562600" y="5560368"/>
            <a:ext cx="3124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data science</a:t>
            </a:r>
            <a:endParaRPr lang="en-US" sz="24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04800" y="5560368"/>
            <a:ext cx="3124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data products</a:t>
            </a:r>
            <a:endParaRPr lang="en-US" sz="24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Virtuous Product Cycle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116951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7" grpId="0" animBg="1"/>
      <p:bldP spid="9" grpId="0" animBg="1"/>
      <p:bldP spid="10" grpId="0" animBg="1"/>
      <p:bldP spid="11" grpId="0"/>
      <p:bldP spid="1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bama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0"/>
            <a:ext cx="11430000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678180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 dirty="0"/>
              <a:t>Source: </a:t>
            </a:r>
            <a:r>
              <a:rPr lang="en-US" sz="1000" b="0" dirty="0" smtClean="0"/>
              <a:t>Guardian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724400" y="1066800"/>
            <a:ext cx="4114800" cy="838200"/>
          </a:xfrm>
          <a:prstGeom prst="rect">
            <a:avLst/>
          </a:prstGeom>
        </p:spPr>
        <p:txBody>
          <a:bodyPr/>
          <a:lstStyle/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rgbClr val="FFFFFF"/>
                </a:solidFill>
                <a:latin typeface="Gill Sans"/>
                <a:cs typeface="Gill Sans"/>
              </a:rPr>
              <a:t>Humans as social sensors</a:t>
            </a:r>
          </a:p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Computational social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 science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343400" y="381000"/>
            <a:ext cx="3886200" cy="6858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Society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121237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1" y="228600"/>
            <a:ext cx="388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Predicting </a:t>
            </a:r>
            <a:r>
              <a:rPr lang="en-US" sz="2800" b="0" i="1" dirty="0" smtClean="0">
                <a:solidFill>
                  <a:schemeClr val="bg1"/>
                </a:solidFill>
                <a:latin typeface="Gill Sans"/>
                <a:cs typeface="Gill Sans"/>
              </a:rPr>
              <a:t>X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with Twitter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0" y="6611938"/>
            <a:ext cx="350163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(Paul and </a:t>
            </a:r>
            <a:r>
              <a:rPr lang="en-US" sz="1000" b="0" dirty="0" err="1" smtClean="0">
                <a:solidFill>
                  <a:schemeClr val="bg1"/>
                </a:solidFill>
              </a:rPr>
              <a:t>Dredze</a:t>
            </a:r>
            <a:r>
              <a:rPr lang="en-US" sz="1000" b="0" dirty="0" smtClean="0">
                <a:solidFill>
                  <a:schemeClr val="bg1"/>
                </a:solidFill>
              </a:rPr>
              <a:t>, ICWSM 2011; Bond et al., Nature 2011)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Screen Shot 2016-01-01 at 9.19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762000"/>
            <a:ext cx="5334000" cy="3678621"/>
          </a:xfrm>
          <a:prstGeom prst="rect">
            <a:avLst/>
          </a:prstGeom>
        </p:spPr>
      </p:pic>
      <p:pic>
        <p:nvPicPr>
          <p:cNvPr id="7" name="Picture 6" descr="Screen Shot 2016-01-01 at 9.22.1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1905000"/>
            <a:ext cx="4396082" cy="413103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581400" y="6019800"/>
            <a:ext cx="5410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Political Mobilization on Facebook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7800" y="4800600"/>
            <a:ext cx="4114800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2010 US Midterm Elections: </a:t>
            </a:r>
            <a:b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60m users shown “I Voted” Messages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5334000"/>
            <a:ext cx="2514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Gill Sans"/>
                <a:cs typeface="Gill Sans"/>
              </a:rPr>
              <a:t>Summary: increased turnout by 60k directly and 280k indirectly</a:t>
            </a:r>
            <a:endParaRPr lang="en-US" sz="1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09014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Perils of Big Data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end of privacy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Facebook’s terms of service, large-scale government surveillance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echo chamber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The polarization of politics and erosion of civility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racist algorithm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Algorithms aren’t racist, people are?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11284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</a:t>
            </a:r>
            <a:r>
              <a:rPr lang="en-US" sz="24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desperately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 need a new “information ethics” to go with big data!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74003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676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Tackling Big Data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4917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unt_Everest_as_seen_from_Drukair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5400" y="-33957"/>
            <a:ext cx="12115800" cy="691061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(Everest)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304800"/>
            <a:ext cx="4495800" cy="10287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Why big data?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3048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Science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800600" y="7620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Engineering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800600" y="12192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Commerce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800600" y="16764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Society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64432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327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19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2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333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8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5867400" y="4448175"/>
            <a:ext cx="1260475" cy="276225"/>
            <a:chOff x="5867400" y="4448175"/>
            <a:chExt cx="1260475" cy="276225"/>
          </a:xfrm>
        </p:grpSpPr>
        <p:sp>
          <p:nvSpPr>
            <p:cNvPr id="335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337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39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3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1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6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3" name="Rectangle 220"/>
            <p:cNvSpPr>
              <a:spLocks noChangeArrowheads="1"/>
            </p:cNvSpPr>
            <p:nvPr/>
          </p:nvSpPr>
          <p:spPr bwMode="auto">
            <a:xfrm>
              <a:off x="6868383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4" name="TextBox 221"/>
            <p:cNvSpPr txBox="1">
              <a:spLocks noChangeArrowheads="1"/>
            </p:cNvSpPr>
            <p:nvPr/>
          </p:nvSpPr>
          <p:spPr bwMode="auto">
            <a:xfrm>
              <a:off x="6858196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37159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/>
          <p:cNvSpPr>
            <a:spLocks noChangeArrowheads="1"/>
          </p:cNvSpPr>
          <p:nvPr/>
        </p:nvSpPr>
        <p:spPr bwMode="auto">
          <a:xfrm>
            <a:off x="1371600" y="33289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5" name="TextBox 2"/>
          <p:cNvSpPr txBox="1">
            <a:spLocks noChangeArrowheads="1"/>
          </p:cNvSpPr>
          <p:nvPr/>
        </p:nvSpPr>
        <p:spPr bwMode="auto">
          <a:xfrm>
            <a:off x="1384300" y="33051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split 0</a:t>
            </a:r>
          </a:p>
        </p:txBody>
      </p:sp>
      <p:sp>
        <p:nvSpPr>
          <p:cNvPr id="28676" name="Rectangle 6"/>
          <p:cNvSpPr>
            <a:spLocks noChangeArrowheads="1"/>
          </p:cNvSpPr>
          <p:nvPr/>
        </p:nvSpPr>
        <p:spPr bwMode="auto">
          <a:xfrm>
            <a:off x="1371600" y="35575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7" name="TextBox 7"/>
          <p:cNvSpPr txBox="1">
            <a:spLocks noChangeArrowheads="1"/>
          </p:cNvSpPr>
          <p:nvPr/>
        </p:nvSpPr>
        <p:spPr bwMode="auto">
          <a:xfrm>
            <a:off x="1384300" y="35337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1</a:t>
            </a:r>
          </a:p>
        </p:txBody>
      </p:sp>
      <p:sp>
        <p:nvSpPr>
          <p:cNvPr id="28678" name="Rectangle 9"/>
          <p:cNvSpPr>
            <a:spLocks noChangeArrowheads="1"/>
          </p:cNvSpPr>
          <p:nvPr/>
        </p:nvSpPr>
        <p:spPr bwMode="auto">
          <a:xfrm>
            <a:off x="1371600" y="37861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9" name="TextBox 10"/>
          <p:cNvSpPr txBox="1">
            <a:spLocks noChangeArrowheads="1"/>
          </p:cNvSpPr>
          <p:nvPr/>
        </p:nvSpPr>
        <p:spPr bwMode="auto">
          <a:xfrm>
            <a:off x="1384300" y="37623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2</a:t>
            </a:r>
          </a:p>
        </p:txBody>
      </p:sp>
      <p:sp>
        <p:nvSpPr>
          <p:cNvPr id="28680" name="Rectangle 12"/>
          <p:cNvSpPr>
            <a:spLocks noChangeArrowheads="1"/>
          </p:cNvSpPr>
          <p:nvPr/>
        </p:nvSpPr>
        <p:spPr bwMode="auto">
          <a:xfrm>
            <a:off x="1371600" y="40147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1" name="TextBox 13"/>
          <p:cNvSpPr txBox="1">
            <a:spLocks noChangeArrowheads="1"/>
          </p:cNvSpPr>
          <p:nvPr/>
        </p:nvSpPr>
        <p:spPr bwMode="auto">
          <a:xfrm>
            <a:off x="1384300" y="39909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3</a:t>
            </a:r>
          </a:p>
        </p:txBody>
      </p:sp>
      <p:sp>
        <p:nvSpPr>
          <p:cNvPr id="28682" name="Rectangle 15"/>
          <p:cNvSpPr>
            <a:spLocks noChangeArrowheads="1"/>
          </p:cNvSpPr>
          <p:nvPr/>
        </p:nvSpPr>
        <p:spPr bwMode="auto">
          <a:xfrm>
            <a:off x="1371600" y="42433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3" name="TextBox 16"/>
          <p:cNvSpPr txBox="1">
            <a:spLocks noChangeArrowheads="1"/>
          </p:cNvSpPr>
          <p:nvPr/>
        </p:nvSpPr>
        <p:spPr bwMode="auto">
          <a:xfrm>
            <a:off x="1384300" y="42195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4</a:t>
            </a:r>
          </a:p>
        </p:txBody>
      </p:sp>
      <p:sp>
        <p:nvSpPr>
          <p:cNvPr id="28684" name="Oval 18"/>
          <p:cNvSpPr>
            <a:spLocks noChangeArrowheads="1"/>
          </p:cNvSpPr>
          <p:nvPr/>
        </p:nvSpPr>
        <p:spPr bwMode="auto">
          <a:xfrm>
            <a:off x="2514600" y="29718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5" name="TextBox 19"/>
          <p:cNvSpPr txBox="1">
            <a:spLocks noChangeArrowheads="1"/>
          </p:cNvSpPr>
          <p:nvPr/>
        </p:nvSpPr>
        <p:spPr bwMode="auto">
          <a:xfrm>
            <a:off x="2611438" y="30622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6" name="Oval 21"/>
          <p:cNvSpPr>
            <a:spLocks noChangeArrowheads="1"/>
          </p:cNvSpPr>
          <p:nvPr/>
        </p:nvSpPr>
        <p:spPr bwMode="auto">
          <a:xfrm>
            <a:off x="2514600" y="38100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7" name="TextBox 22"/>
          <p:cNvSpPr txBox="1">
            <a:spLocks noChangeArrowheads="1"/>
          </p:cNvSpPr>
          <p:nvPr/>
        </p:nvSpPr>
        <p:spPr bwMode="auto">
          <a:xfrm>
            <a:off x="2611438" y="39004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8" name="Oval 24"/>
          <p:cNvSpPr>
            <a:spLocks noChangeArrowheads="1"/>
          </p:cNvSpPr>
          <p:nvPr/>
        </p:nvSpPr>
        <p:spPr bwMode="auto">
          <a:xfrm>
            <a:off x="2514600" y="46482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9" name="TextBox 25"/>
          <p:cNvSpPr txBox="1">
            <a:spLocks noChangeArrowheads="1"/>
          </p:cNvSpPr>
          <p:nvPr/>
        </p:nvSpPr>
        <p:spPr bwMode="auto">
          <a:xfrm>
            <a:off x="2611438" y="47386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0" name="Oval 27"/>
          <p:cNvSpPr>
            <a:spLocks noChangeArrowheads="1"/>
          </p:cNvSpPr>
          <p:nvPr/>
        </p:nvSpPr>
        <p:spPr bwMode="auto">
          <a:xfrm>
            <a:off x="5791200" y="3430588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1" name="TextBox 28"/>
          <p:cNvSpPr txBox="1">
            <a:spLocks noChangeArrowheads="1"/>
          </p:cNvSpPr>
          <p:nvPr/>
        </p:nvSpPr>
        <p:spPr bwMode="auto">
          <a:xfrm>
            <a:off x="5888038" y="3521075"/>
            <a:ext cx="6445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2" name="Oval 30"/>
          <p:cNvSpPr>
            <a:spLocks noChangeArrowheads="1"/>
          </p:cNvSpPr>
          <p:nvPr/>
        </p:nvSpPr>
        <p:spPr bwMode="auto">
          <a:xfrm>
            <a:off x="5791200" y="4189413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3" name="TextBox 31"/>
          <p:cNvSpPr txBox="1">
            <a:spLocks noChangeArrowheads="1"/>
          </p:cNvSpPr>
          <p:nvPr/>
        </p:nvSpPr>
        <p:spPr bwMode="auto">
          <a:xfrm>
            <a:off x="5888038" y="4278313"/>
            <a:ext cx="644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4" name="Oval 33"/>
          <p:cNvSpPr>
            <a:spLocks noChangeArrowheads="1"/>
          </p:cNvSpPr>
          <p:nvPr/>
        </p:nvSpPr>
        <p:spPr bwMode="auto">
          <a:xfrm>
            <a:off x="4191000" y="21336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5" name="TextBox 34"/>
          <p:cNvSpPr txBox="1">
            <a:spLocks noChangeArrowheads="1"/>
          </p:cNvSpPr>
          <p:nvPr/>
        </p:nvSpPr>
        <p:spPr bwMode="auto">
          <a:xfrm>
            <a:off x="4287838" y="2224088"/>
            <a:ext cx="6540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Master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6" name="Oval 36"/>
          <p:cNvSpPr>
            <a:spLocks noChangeArrowheads="1"/>
          </p:cNvSpPr>
          <p:nvPr/>
        </p:nvSpPr>
        <p:spPr bwMode="auto">
          <a:xfrm>
            <a:off x="4114800" y="1143000"/>
            <a:ext cx="990600" cy="6096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7" name="TextBox 37"/>
          <p:cNvSpPr txBox="1">
            <a:spLocks noChangeArrowheads="1"/>
          </p:cNvSpPr>
          <p:nvPr/>
        </p:nvSpPr>
        <p:spPr bwMode="auto">
          <a:xfrm>
            <a:off x="4224338" y="1217613"/>
            <a:ext cx="771525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User</a:t>
            </a:r>
            <a:br>
              <a:rPr lang="en-US" sz="1200" b="0">
                <a:solidFill>
                  <a:schemeClr val="bg1"/>
                </a:solidFill>
              </a:rPr>
            </a:br>
            <a:r>
              <a:rPr lang="en-US" sz="1200" b="0">
                <a:solidFill>
                  <a:schemeClr val="bg1"/>
                </a:solidFill>
              </a:rPr>
              <a:t>Program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8" name="Rectangle 39"/>
          <p:cNvSpPr>
            <a:spLocks noChangeArrowheads="1"/>
          </p:cNvSpPr>
          <p:nvPr/>
        </p:nvSpPr>
        <p:spPr bwMode="auto">
          <a:xfrm>
            <a:off x="7315200" y="3443288"/>
            <a:ext cx="609600" cy="433387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9" name="TextBox 40"/>
          <p:cNvSpPr txBox="1">
            <a:spLocks noChangeArrowheads="1"/>
          </p:cNvSpPr>
          <p:nvPr/>
        </p:nvSpPr>
        <p:spPr bwMode="auto">
          <a:xfrm>
            <a:off x="7313613" y="3429000"/>
            <a:ext cx="6111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 dirty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 dirty="0">
                <a:solidFill>
                  <a:schemeClr val="bg1"/>
                </a:solidFill>
              </a:rPr>
              <a:t>file 0</a:t>
            </a:r>
          </a:p>
        </p:txBody>
      </p:sp>
      <p:sp>
        <p:nvSpPr>
          <p:cNvPr id="28700" name="Rectangle 44"/>
          <p:cNvSpPr>
            <a:spLocks noChangeArrowheads="1"/>
          </p:cNvSpPr>
          <p:nvPr/>
        </p:nvSpPr>
        <p:spPr bwMode="auto">
          <a:xfrm>
            <a:off x="7315200" y="4200525"/>
            <a:ext cx="609600" cy="433388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1" name="TextBox 45"/>
          <p:cNvSpPr txBox="1">
            <a:spLocks noChangeArrowheads="1"/>
          </p:cNvSpPr>
          <p:nvPr/>
        </p:nvSpPr>
        <p:spPr bwMode="auto">
          <a:xfrm>
            <a:off x="7315200" y="4186238"/>
            <a:ext cx="611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>
                <a:solidFill>
                  <a:schemeClr val="bg1"/>
                </a:solidFill>
              </a:rPr>
              <a:t>file 1</a:t>
            </a:r>
          </a:p>
        </p:txBody>
      </p:sp>
      <p:sp>
        <p:nvSpPr>
          <p:cNvPr id="28702" name="Rectangle 46"/>
          <p:cNvSpPr>
            <a:spLocks noChangeArrowheads="1"/>
          </p:cNvSpPr>
          <p:nvPr/>
        </p:nvSpPr>
        <p:spPr bwMode="auto">
          <a:xfrm>
            <a:off x="44196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3" name="Rectangle 47"/>
          <p:cNvSpPr>
            <a:spLocks noChangeArrowheads="1"/>
          </p:cNvSpPr>
          <p:nvPr/>
        </p:nvSpPr>
        <p:spPr bwMode="auto">
          <a:xfrm>
            <a:off x="45720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4" name="Rectangle 48"/>
          <p:cNvSpPr>
            <a:spLocks noChangeArrowheads="1"/>
          </p:cNvSpPr>
          <p:nvPr/>
        </p:nvSpPr>
        <p:spPr bwMode="auto">
          <a:xfrm>
            <a:off x="44196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5" name="Rectangle 49"/>
          <p:cNvSpPr>
            <a:spLocks noChangeArrowheads="1"/>
          </p:cNvSpPr>
          <p:nvPr/>
        </p:nvSpPr>
        <p:spPr bwMode="auto">
          <a:xfrm>
            <a:off x="45720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6" name="Rectangle 50"/>
          <p:cNvSpPr>
            <a:spLocks noChangeArrowheads="1"/>
          </p:cNvSpPr>
          <p:nvPr/>
        </p:nvSpPr>
        <p:spPr bwMode="auto">
          <a:xfrm>
            <a:off x="44196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7" name="Rectangle 51"/>
          <p:cNvSpPr>
            <a:spLocks noChangeArrowheads="1"/>
          </p:cNvSpPr>
          <p:nvPr/>
        </p:nvSpPr>
        <p:spPr bwMode="auto">
          <a:xfrm>
            <a:off x="45720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708" name="Curved Connector 53"/>
          <p:cNvCxnSpPr>
            <a:cxnSpLocks noChangeShapeType="1"/>
            <a:stCxn id="28674" idx="3"/>
            <a:endCxn id="28684" idx="2"/>
          </p:cNvCxnSpPr>
          <p:nvPr/>
        </p:nvCxnSpPr>
        <p:spPr bwMode="auto">
          <a:xfrm flipV="1">
            <a:off x="1981200" y="3200400"/>
            <a:ext cx="533400" cy="242888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09" name="Curved Connector 55"/>
          <p:cNvCxnSpPr>
            <a:cxnSpLocks noChangeShapeType="1"/>
            <a:stCxn id="28677" idx="3"/>
            <a:endCxn id="28684" idx="3"/>
          </p:cNvCxnSpPr>
          <p:nvPr/>
        </p:nvCxnSpPr>
        <p:spPr bwMode="auto">
          <a:xfrm flipV="1">
            <a:off x="1968500" y="3362325"/>
            <a:ext cx="668338" cy="309563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0" name="Curved Connector 55"/>
          <p:cNvCxnSpPr>
            <a:cxnSpLocks noChangeShapeType="1"/>
            <a:stCxn id="28681" idx="3"/>
            <a:endCxn id="28688" idx="1"/>
          </p:cNvCxnSpPr>
          <p:nvPr/>
        </p:nvCxnSpPr>
        <p:spPr bwMode="auto">
          <a:xfrm>
            <a:off x="1968500" y="4129088"/>
            <a:ext cx="668338" cy="585787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1" name="Straight Arrow Connector 66"/>
          <p:cNvCxnSpPr>
            <a:cxnSpLocks noChangeShapeType="1"/>
            <a:stCxn id="28678" idx="3"/>
            <a:endCxn id="28686" idx="2"/>
          </p:cNvCxnSpPr>
          <p:nvPr/>
        </p:nvCxnSpPr>
        <p:spPr bwMode="auto">
          <a:xfrm>
            <a:off x="1981200" y="3900488"/>
            <a:ext cx="533400" cy="1381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2" name="Straight Arrow Connector 68"/>
          <p:cNvCxnSpPr>
            <a:cxnSpLocks noChangeShapeType="1"/>
            <a:stCxn id="28682" idx="3"/>
            <a:endCxn id="28686" idx="3"/>
          </p:cNvCxnSpPr>
          <p:nvPr/>
        </p:nvCxnSpPr>
        <p:spPr bwMode="auto">
          <a:xfrm flipV="1">
            <a:off x="1981200" y="4200525"/>
            <a:ext cx="655638" cy="15716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3" name="Straight Arrow Connector 72"/>
          <p:cNvCxnSpPr>
            <a:cxnSpLocks noChangeShapeType="1"/>
            <a:stCxn id="28684" idx="6"/>
            <a:endCxn id="28702" idx="1"/>
          </p:cNvCxnSpPr>
          <p:nvPr/>
        </p:nvCxnSpPr>
        <p:spPr bwMode="auto">
          <a:xfrm>
            <a:off x="3352800" y="3200400"/>
            <a:ext cx="1066800" cy="158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4" name="Straight Arrow Connector 75"/>
          <p:cNvCxnSpPr>
            <a:cxnSpLocks noChangeShapeType="1"/>
          </p:cNvCxnSpPr>
          <p:nvPr/>
        </p:nvCxnSpPr>
        <p:spPr bwMode="auto">
          <a:xfrm>
            <a:off x="3352800" y="4037013"/>
            <a:ext cx="1066800" cy="3175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5" name="Straight Arrow Connector 78"/>
          <p:cNvCxnSpPr>
            <a:cxnSpLocks noChangeShapeType="1"/>
          </p:cNvCxnSpPr>
          <p:nvPr/>
        </p:nvCxnSpPr>
        <p:spPr bwMode="auto">
          <a:xfrm>
            <a:off x="3352800" y="4875213"/>
            <a:ext cx="10668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6" name="Straight Arrow Connector 81"/>
          <p:cNvCxnSpPr>
            <a:cxnSpLocks noChangeShapeType="1"/>
            <a:stCxn id="28690" idx="6"/>
            <a:endCxn id="28699" idx="1"/>
          </p:cNvCxnSpPr>
          <p:nvPr/>
        </p:nvCxnSpPr>
        <p:spPr bwMode="auto">
          <a:xfrm>
            <a:off x="6629400" y="3659188"/>
            <a:ext cx="684213" cy="0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7" name="Straight Arrow Connector 84"/>
          <p:cNvCxnSpPr>
            <a:cxnSpLocks noChangeShapeType="1"/>
            <a:stCxn id="28692" idx="6"/>
            <a:endCxn id="28701" idx="1"/>
          </p:cNvCxnSpPr>
          <p:nvPr/>
        </p:nvCxnSpPr>
        <p:spPr bwMode="auto">
          <a:xfrm>
            <a:off x="6629400" y="4418013"/>
            <a:ext cx="685800" cy="0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8" name="Straight Arrow Connector 90"/>
          <p:cNvCxnSpPr>
            <a:cxnSpLocks noChangeShapeType="1"/>
            <a:stCxn id="28705" idx="3"/>
            <a:endCxn id="28690" idx="2"/>
          </p:cNvCxnSpPr>
          <p:nvPr/>
        </p:nvCxnSpPr>
        <p:spPr bwMode="auto">
          <a:xfrm flipV="1">
            <a:off x="4724400" y="3659188"/>
            <a:ext cx="1066800" cy="3794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9" name="Straight Arrow Connector 93"/>
          <p:cNvCxnSpPr>
            <a:cxnSpLocks noChangeShapeType="1"/>
            <a:stCxn id="28705" idx="3"/>
            <a:endCxn id="28692" idx="2"/>
          </p:cNvCxnSpPr>
          <p:nvPr/>
        </p:nvCxnSpPr>
        <p:spPr bwMode="auto">
          <a:xfrm>
            <a:off x="4724400" y="4038600"/>
            <a:ext cx="1066800" cy="37941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0" name="Curved Connector 98"/>
          <p:cNvCxnSpPr>
            <a:cxnSpLocks noChangeShapeType="1"/>
            <a:stCxn id="28703" idx="3"/>
            <a:endCxn id="28690" idx="1"/>
          </p:cNvCxnSpPr>
          <p:nvPr/>
        </p:nvCxnSpPr>
        <p:spPr bwMode="auto">
          <a:xfrm>
            <a:off x="4724400" y="320040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1" name="Curved Connector 98"/>
          <p:cNvCxnSpPr>
            <a:cxnSpLocks noChangeShapeType="1"/>
          </p:cNvCxnSpPr>
          <p:nvPr/>
        </p:nvCxnSpPr>
        <p:spPr bwMode="auto">
          <a:xfrm>
            <a:off x="4724400" y="32004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2" name="Curved Connector 98"/>
          <p:cNvCxnSpPr>
            <a:cxnSpLocks noChangeShapeType="1"/>
            <a:stCxn id="28707" idx="3"/>
          </p:cNvCxnSpPr>
          <p:nvPr/>
        </p:nvCxnSpPr>
        <p:spPr bwMode="auto">
          <a:xfrm flipV="1">
            <a:off x="4724400" y="38100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3" name="Curved Connector 98"/>
          <p:cNvCxnSpPr>
            <a:cxnSpLocks noChangeShapeType="1"/>
            <a:stCxn id="28707" idx="3"/>
            <a:endCxn id="28692" idx="3"/>
          </p:cNvCxnSpPr>
          <p:nvPr/>
        </p:nvCxnSpPr>
        <p:spPr bwMode="auto">
          <a:xfrm flipV="1">
            <a:off x="4724400" y="457835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5" name="Straight Arrow Connector 120"/>
          <p:cNvCxnSpPr>
            <a:cxnSpLocks noChangeShapeType="1"/>
            <a:stCxn id="28696" idx="4"/>
            <a:endCxn id="28694" idx="0"/>
          </p:cNvCxnSpPr>
          <p:nvPr/>
        </p:nvCxnSpPr>
        <p:spPr bwMode="auto">
          <a:xfrm rot="5400000">
            <a:off x="4419601" y="1943100"/>
            <a:ext cx="3810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7" name="Straight Arrow Connector 127"/>
          <p:cNvCxnSpPr>
            <a:cxnSpLocks noChangeShapeType="1"/>
            <a:stCxn id="28694" idx="3"/>
          </p:cNvCxnSpPr>
          <p:nvPr/>
        </p:nvCxnSpPr>
        <p:spPr bwMode="auto">
          <a:xfrm rot="5400000">
            <a:off x="3532981" y="2343944"/>
            <a:ext cx="600075" cy="96043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8" name="Straight Arrow Connector 133"/>
          <p:cNvCxnSpPr>
            <a:cxnSpLocks noChangeShapeType="1"/>
            <a:stCxn id="28694" idx="5"/>
          </p:cNvCxnSpPr>
          <p:nvPr/>
        </p:nvCxnSpPr>
        <p:spPr bwMode="auto">
          <a:xfrm rot="16200000" flipH="1">
            <a:off x="5010944" y="2420144"/>
            <a:ext cx="904875" cy="1112837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sp>
        <p:nvSpPr>
          <p:cNvPr id="28730" name="TextBox 137"/>
          <p:cNvSpPr txBox="1">
            <a:spLocks noChangeArrowheads="1"/>
          </p:cNvSpPr>
          <p:nvPr/>
        </p:nvSpPr>
        <p:spPr bwMode="auto">
          <a:xfrm>
            <a:off x="4572000" y="1752600"/>
            <a:ext cx="809837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(1) </a:t>
            </a:r>
            <a:r>
              <a:rPr lang="en-US" sz="1100" b="0" dirty="0" smtClean="0">
                <a:solidFill>
                  <a:srgbClr val="FF0000"/>
                </a:solidFill>
              </a:rPr>
              <a:t>submit</a:t>
            </a:r>
            <a:endParaRPr lang="en-US" sz="1100" b="0" dirty="0">
              <a:solidFill>
                <a:srgbClr val="FF0000"/>
              </a:solidFill>
            </a:endParaRPr>
          </a:p>
        </p:txBody>
      </p:sp>
      <p:sp>
        <p:nvSpPr>
          <p:cNvPr id="28732" name="TextBox 139"/>
          <p:cNvSpPr txBox="1">
            <a:spLocks noChangeArrowheads="1"/>
          </p:cNvSpPr>
          <p:nvPr/>
        </p:nvSpPr>
        <p:spPr bwMode="auto">
          <a:xfrm>
            <a:off x="3352800" y="2633663"/>
            <a:ext cx="1273105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8733" name="TextBox 140"/>
          <p:cNvSpPr txBox="1">
            <a:spLocks noChangeArrowheads="1"/>
          </p:cNvSpPr>
          <p:nvPr/>
        </p:nvSpPr>
        <p:spPr bwMode="auto">
          <a:xfrm>
            <a:off x="4742000" y="2633990"/>
            <a:ext cx="14302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28734" name="TextBox 141"/>
          <p:cNvSpPr txBox="1">
            <a:spLocks noChangeArrowheads="1"/>
          </p:cNvSpPr>
          <p:nvPr/>
        </p:nvSpPr>
        <p:spPr bwMode="auto">
          <a:xfrm>
            <a:off x="1990725" y="3657600"/>
            <a:ext cx="6762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(3) read</a:t>
            </a:r>
          </a:p>
        </p:txBody>
      </p:sp>
      <p:sp>
        <p:nvSpPr>
          <p:cNvPr id="28735" name="TextBox 142"/>
          <p:cNvSpPr txBox="1">
            <a:spLocks noChangeArrowheads="1"/>
          </p:cNvSpPr>
          <p:nvPr/>
        </p:nvSpPr>
        <p:spPr bwMode="auto">
          <a:xfrm>
            <a:off x="3352800" y="3776663"/>
            <a:ext cx="10223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(4) local write</a:t>
            </a:r>
          </a:p>
        </p:txBody>
      </p:sp>
      <p:sp>
        <p:nvSpPr>
          <p:cNvPr id="28736" name="TextBox 143"/>
          <p:cNvSpPr txBox="1">
            <a:spLocks noChangeArrowheads="1"/>
          </p:cNvSpPr>
          <p:nvPr/>
        </p:nvSpPr>
        <p:spPr bwMode="auto">
          <a:xfrm>
            <a:off x="4562475" y="3505200"/>
            <a:ext cx="115252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(5) remote read</a:t>
            </a:r>
          </a:p>
        </p:txBody>
      </p:sp>
      <p:sp>
        <p:nvSpPr>
          <p:cNvPr id="28737" name="TextBox 144"/>
          <p:cNvSpPr txBox="1">
            <a:spLocks noChangeArrowheads="1"/>
          </p:cNvSpPr>
          <p:nvPr/>
        </p:nvSpPr>
        <p:spPr bwMode="auto">
          <a:xfrm>
            <a:off x="6623050" y="3395663"/>
            <a:ext cx="6921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(6) write</a:t>
            </a:r>
          </a:p>
        </p:txBody>
      </p:sp>
      <p:sp>
        <p:nvSpPr>
          <p:cNvPr id="28738" name="TextBox 145"/>
          <p:cNvSpPr txBox="1">
            <a:spLocks noChangeArrowheads="1"/>
          </p:cNvSpPr>
          <p:nvPr/>
        </p:nvSpPr>
        <p:spPr bwMode="auto">
          <a:xfrm>
            <a:off x="1371600" y="5267325"/>
            <a:ext cx="6207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39" name="TextBox 146"/>
          <p:cNvSpPr txBox="1">
            <a:spLocks noChangeArrowheads="1"/>
          </p:cNvSpPr>
          <p:nvPr/>
        </p:nvSpPr>
        <p:spPr bwMode="auto">
          <a:xfrm>
            <a:off x="2617788" y="5267325"/>
            <a:ext cx="70167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Map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0" name="TextBox 147"/>
          <p:cNvSpPr txBox="1">
            <a:spLocks noChangeArrowheads="1"/>
          </p:cNvSpPr>
          <p:nvPr/>
        </p:nvSpPr>
        <p:spPr bwMode="auto">
          <a:xfrm>
            <a:off x="3754438" y="5267325"/>
            <a:ext cx="16557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Intermediate files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(on local disk)</a:t>
            </a:r>
          </a:p>
        </p:txBody>
      </p:sp>
      <p:sp>
        <p:nvSpPr>
          <p:cNvPr id="28741" name="TextBox 148"/>
          <p:cNvSpPr txBox="1">
            <a:spLocks noChangeArrowheads="1"/>
          </p:cNvSpPr>
          <p:nvPr/>
        </p:nvSpPr>
        <p:spPr bwMode="auto">
          <a:xfrm>
            <a:off x="5934075" y="5267325"/>
            <a:ext cx="83185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Reduce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2" name="TextBox 149"/>
          <p:cNvSpPr txBox="1">
            <a:spLocks noChangeArrowheads="1"/>
          </p:cNvSpPr>
          <p:nvPr/>
        </p:nvSpPr>
        <p:spPr bwMode="auto">
          <a:xfrm>
            <a:off x="7315200" y="5267325"/>
            <a:ext cx="769938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43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  <p:extLst>
      <p:ext uri="{BB962C8B-B14F-4D97-AF65-F5344CB8AC3E}">
        <p14:creationId xmlns:p14="http://schemas.microsoft.com/office/powerpoint/2010/main" val="4016051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It’s all about the right level of abstraction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Moving beyond the von Neumann architecture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“instruction set” of the datacenter computer?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Hide system-level details from the developers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more race conditions, lock contention, etc.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need to explicitly worry about reliability, fault tolerance,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Separating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what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from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how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specifies the computation that needs to be performed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Execution framework (“runtime”) handles actual execution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1284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MapReduce is the first instantiation of this idea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… but not the last!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68992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The datacenter </a:t>
            </a:r>
            <a:r>
              <a:rPr lang="en-US" sz="3600" b="0" i="1" kern="0" dirty="0" smtClean="0">
                <a:latin typeface="Gill Sans"/>
                <a:cs typeface="Gill Sans"/>
              </a:rPr>
              <a:t>is </a:t>
            </a:r>
            <a:r>
              <a:rPr lang="en-US" sz="3600" b="0" kern="0" dirty="0" smtClean="0">
                <a:latin typeface="Gill Sans"/>
                <a:cs typeface="Gill Sans"/>
              </a:rPr>
              <a:t>the computer!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8270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DViewpoint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48145" y="-1"/>
            <a:ext cx="10598728" cy="6858001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253466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</a:t>
            </a:r>
            <a:r>
              <a:rPr lang="en-US" sz="1000" b="0" dirty="0" err="1" smtClean="0">
                <a:solidFill>
                  <a:srgbClr val="FFFFFF"/>
                </a:solidFill>
              </a:rPr>
              <a:t>Dalles</a:t>
            </a:r>
            <a:r>
              <a:rPr lang="en-US" sz="1000" b="0" dirty="0" smtClean="0">
                <a:solidFill>
                  <a:srgbClr val="FFFFFF"/>
                </a:solidFill>
              </a:rPr>
              <a:t>, Oregon)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42914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LS_00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353826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LS_006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0348" y="-1"/>
            <a:ext cx="10326348" cy="688251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2090691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-Dall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61234" y="0"/>
            <a:ext cx="10266468" cy="6858000"/>
          </a:xfrm>
          <a:prstGeom prst="rect">
            <a:avLst/>
          </a:prstGeom>
        </p:spPr>
      </p:pic>
      <p:sp>
        <p:nvSpPr>
          <p:cNvPr id="8" name="TextBox 4"/>
          <p:cNvSpPr txBox="1">
            <a:spLocks noChangeArrowheads="1"/>
          </p:cNvSpPr>
          <p:nvPr/>
        </p:nvSpPr>
        <p:spPr bwMode="auto">
          <a:xfrm>
            <a:off x="0" y="6611938"/>
            <a:ext cx="248978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Bonneville Power Administration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5185808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Barroso-server.png"/>
          <p:cNvPicPr>
            <a:picLocks noGrp="1" noChangeAspect="1"/>
          </p:cNvPicPr>
          <p:nvPr>
            <p:ph idx="4294967295"/>
          </p:nvPr>
        </p:nvPicPr>
        <p:blipFill>
          <a:blip r:embed="rId2" cstate="print"/>
          <a:stretch>
            <a:fillRect/>
          </a:stretch>
        </p:blipFill>
        <p:spPr>
          <a:xfrm>
            <a:off x="838200" y="3200400"/>
            <a:ext cx="2124075" cy="838200"/>
          </a:xfrm>
          <a:prstGeom prst="rect">
            <a:avLst/>
          </a:prstGeom>
        </p:spPr>
      </p:pic>
      <p:pic>
        <p:nvPicPr>
          <p:cNvPr id="5" name="Picture 4" descr="Barroso-cluster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876800" y="2286000"/>
            <a:ext cx="3654448" cy="2438399"/>
          </a:xfrm>
          <a:prstGeom prst="rect">
            <a:avLst/>
          </a:prstGeom>
        </p:spPr>
      </p:pic>
      <p:pic>
        <p:nvPicPr>
          <p:cNvPr id="6" name="Picture 5" descr="Barroso-rack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76600" y="2057400"/>
            <a:ext cx="1247553" cy="3471726"/>
          </a:xfrm>
          <a:prstGeom prst="rect">
            <a:avLst/>
          </a:prstGeom>
        </p:spPr>
      </p:pic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0" y="6611938"/>
            <a:ext cx="238398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Barroso</a:t>
            </a:r>
            <a:r>
              <a:rPr lang="en-US" sz="1000" b="0" dirty="0" smtClean="0">
                <a:solidFill>
                  <a:schemeClr val="bg1"/>
                </a:solidFill>
              </a:rPr>
              <a:t> and </a:t>
            </a:r>
            <a:r>
              <a:rPr lang="en-US" sz="1000" b="0" dirty="0" err="1" smtClean="0">
                <a:solidFill>
                  <a:schemeClr val="bg1"/>
                </a:solidFill>
              </a:rPr>
              <a:t>Urs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 err="1" smtClean="0">
                <a:solidFill>
                  <a:schemeClr val="bg1"/>
                </a:solidFill>
              </a:rPr>
              <a:t>Hölzle</a:t>
            </a:r>
            <a:r>
              <a:rPr lang="en-US" sz="1000" b="0" dirty="0" smtClean="0">
                <a:solidFill>
                  <a:schemeClr val="bg1"/>
                </a:solidFill>
              </a:rPr>
              <a:t> (2009)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Building Blocks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142681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45818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hc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0" y="-24630"/>
            <a:ext cx="10667999" cy="690726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762000" y="5562600"/>
            <a:ext cx="4343400" cy="838200"/>
          </a:xfrm>
          <a:prstGeom prst="rect">
            <a:avLst/>
          </a:prstGeom>
        </p:spPr>
        <p:txBody>
          <a:bodyPr/>
          <a:lstStyle/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rgbClr val="FFFFFF"/>
                </a:solidFill>
                <a:latin typeface="Gill Sans"/>
                <a:cs typeface="Gill Sans"/>
              </a:rPr>
              <a:t>Emergence of the 4</a:t>
            </a:r>
            <a:r>
              <a:rPr lang="en-US" sz="2400" b="0" kern="0" baseline="30000" dirty="0" smtClean="0">
                <a:solidFill>
                  <a:srgbClr val="FFFFFF"/>
                </a:solidFill>
                <a:latin typeface="Gill Sans"/>
                <a:cs typeface="Gill Sans"/>
              </a:rPr>
              <a:t>th</a:t>
            </a:r>
            <a:r>
              <a:rPr lang="en-US" sz="2400" b="0" kern="0" dirty="0" smtClean="0">
                <a:solidFill>
                  <a:srgbClr val="FFFFFF"/>
                </a:solidFill>
                <a:latin typeface="Gill Sans"/>
                <a:cs typeface="Gill Sans"/>
              </a:rPr>
              <a:t> Paradigm</a:t>
            </a:r>
          </a:p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Data-intensive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 e-Science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678180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 dirty="0" err="1" smtClean="0"/>
              <a:t>Maximilien</a:t>
            </a:r>
            <a:r>
              <a:rPr lang="en-US" sz="1000" b="0" dirty="0" smtClean="0"/>
              <a:t> Brice, © CERN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81000" y="4876800"/>
            <a:ext cx="3886200" cy="6858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Science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77794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RY_20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38200" y="1714"/>
            <a:ext cx="10287000" cy="6856286"/>
          </a:xfrm>
          <a:prstGeom prst="rect">
            <a:avLst/>
          </a:prstGeom>
        </p:spPr>
      </p:pic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Google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1486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acebook-prineville-data-center-0264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0"/>
            <a:ext cx="11382573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225428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Facebook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945655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datacenter.png"/>
          <p:cNvPicPr>
            <a:picLocks noGrp="1" noChangeAspect="1"/>
          </p:cNvPicPr>
          <p:nvPr>
            <p:ph idx="4294967295"/>
          </p:nvPr>
        </p:nvPicPr>
        <p:blipFill>
          <a:blip r:embed="rId2" cstate="print"/>
          <a:stretch>
            <a:fillRect/>
          </a:stretch>
        </p:blipFill>
        <p:spPr>
          <a:xfrm>
            <a:off x="463629" y="1582739"/>
            <a:ext cx="8299371" cy="489426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9424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Barroso</a:t>
            </a:r>
            <a:r>
              <a:rPr lang="en-US" sz="1000" b="0" dirty="0" smtClean="0">
                <a:solidFill>
                  <a:schemeClr val="bg1"/>
                </a:solidFill>
              </a:rPr>
              <a:t> and </a:t>
            </a:r>
            <a:r>
              <a:rPr lang="en-US" sz="1000" b="0" dirty="0" err="1" smtClean="0">
                <a:solidFill>
                  <a:schemeClr val="bg1"/>
                </a:solidFill>
              </a:rPr>
              <a:t>Urs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 err="1" smtClean="0">
                <a:solidFill>
                  <a:schemeClr val="bg1"/>
                </a:solidFill>
              </a:rPr>
              <a:t>Hölzle</a:t>
            </a:r>
            <a:r>
              <a:rPr lang="en-US" sz="1000" b="0" dirty="0" smtClean="0">
                <a:solidFill>
                  <a:schemeClr val="bg1"/>
                </a:solidFill>
              </a:rPr>
              <a:t> (2013)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Anatomy of a Datacenter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17180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9424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Barroso</a:t>
            </a:r>
            <a:r>
              <a:rPr lang="en-US" sz="1000" b="0" dirty="0" smtClean="0">
                <a:solidFill>
                  <a:schemeClr val="bg1"/>
                </a:solidFill>
              </a:rPr>
              <a:t> and </a:t>
            </a:r>
            <a:r>
              <a:rPr lang="en-US" sz="1000" b="0" dirty="0" err="1" smtClean="0">
                <a:solidFill>
                  <a:schemeClr val="bg1"/>
                </a:solidFill>
              </a:rPr>
              <a:t>Urs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 err="1" smtClean="0">
                <a:solidFill>
                  <a:schemeClr val="bg1"/>
                </a:solidFill>
              </a:rPr>
              <a:t>Hölzle</a:t>
            </a:r>
            <a:r>
              <a:rPr lang="en-US" sz="1000" b="0" dirty="0" smtClean="0">
                <a:solidFill>
                  <a:schemeClr val="bg1"/>
                </a:solidFill>
              </a:rPr>
              <a:t> (2013)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6" name="Picture 5" descr="dc-cool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2400300"/>
            <a:ext cx="7861300" cy="30861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Datacenter cooling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a computer?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19362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LS_013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4429" y="0"/>
            <a:ext cx="10288429" cy="6857238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6997012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DI_015B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4262"/>
            <a:ext cx="10193155" cy="6793738"/>
          </a:xfrm>
          <a:prstGeom prst="rect">
            <a:avLst/>
          </a:prstGeom>
        </p:spPr>
      </p:pic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Google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4502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atacenter-generato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-1701"/>
            <a:ext cx="10287000" cy="6859702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15672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err="1" smtClean="0"/>
              <a:t>CumminsPower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8759960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25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4400" y="-15215"/>
            <a:ext cx="10312400" cy="6873215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1802284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How much is 30 MW?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7705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0" y="6611938"/>
            <a:ext cx="239424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Barroso</a:t>
            </a:r>
            <a:r>
              <a:rPr lang="en-US" sz="1000" b="0" dirty="0" smtClean="0">
                <a:solidFill>
                  <a:schemeClr val="bg1"/>
                </a:solidFill>
              </a:rPr>
              <a:t> and </a:t>
            </a:r>
            <a:r>
              <a:rPr lang="en-US" sz="1000" b="0" dirty="0" err="1" smtClean="0">
                <a:solidFill>
                  <a:schemeClr val="bg1"/>
                </a:solidFill>
              </a:rPr>
              <a:t>Urs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 err="1" smtClean="0">
                <a:solidFill>
                  <a:schemeClr val="bg1"/>
                </a:solidFill>
              </a:rPr>
              <a:t>Hölzle</a:t>
            </a:r>
            <a:r>
              <a:rPr lang="en-US" sz="1000" b="0" dirty="0" smtClean="0">
                <a:solidFill>
                  <a:schemeClr val="bg1"/>
                </a:solidFill>
              </a:rPr>
              <a:t> (2013)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3" name="Picture 2" descr="server-arc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447800"/>
            <a:ext cx="8154436" cy="5023367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Datacenter Organization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81974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lhc26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83488" y="-1"/>
            <a:ext cx="10710977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rgbClr val="FFFFFF"/>
                </a:solidFill>
              </a:rPr>
              <a:t>Maximilien</a:t>
            </a:r>
            <a:r>
              <a:rPr lang="en-US" sz="1000" b="0" dirty="0" smtClean="0">
                <a:solidFill>
                  <a:srgbClr val="FFFFFF"/>
                </a:solidFill>
              </a:rPr>
              <a:t> Brice, © CERN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758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It’s all about the right level of abstraction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Moving beyond the von Neumann architecture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“instruction set” of the datacenter computer?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Hide system-level details from the developers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more race conditions, lock contention, etc.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need to explicitly worry about reliability, fault tolerance,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Separating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what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from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how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specifies the computation that needs to be performed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Execution framework (“runtime”) handles actual execution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1284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But wait, why do I care?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86039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Intuitions of time and space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long does it take to read 100 TBs from 100 hard drives?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600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long will it take to exchange 1b key-value pairs: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26054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Now, what about SSDs?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39770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Between machines on the same rack?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3580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Between datacenters across the Atlantic?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89777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0" grpId="0"/>
      <p:bldP spid="16" grpId="0"/>
      <p:bldP spid="1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22"/>
          <p:cNvSpPr/>
          <p:nvPr/>
        </p:nvSpPr>
        <p:spPr bwMode="auto">
          <a:xfrm>
            <a:off x="1066800" y="1494099"/>
            <a:ext cx="7014464" cy="6659301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Oval 17"/>
          <p:cNvSpPr/>
          <p:nvPr/>
        </p:nvSpPr>
        <p:spPr bwMode="auto">
          <a:xfrm>
            <a:off x="1981200" y="2239701"/>
            <a:ext cx="5181600" cy="51816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2895600" y="3154101"/>
            <a:ext cx="3352800" cy="3352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Storage Hierarchy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" name="Oval 1"/>
          <p:cNvSpPr/>
          <p:nvPr/>
        </p:nvSpPr>
        <p:spPr bwMode="auto">
          <a:xfrm>
            <a:off x="3962400" y="4220901"/>
            <a:ext cx="1219200" cy="1219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76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Local Machine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771311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L1/L2/L3 cache, memory, SSD, magnetic disks</a:t>
            </a:r>
            <a:endParaRPr lang="en-US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999911"/>
            <a:ext cx="9144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capacity, latency, bandwidth</a:t>
            </a:r>
            <a:endParaRPr lang="en-US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0" y="3409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Remote Machine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Same Rack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242649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Remote Machine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Different Rack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0" y="1504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Remote Machine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Different Datacenter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11748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18" grpId="0" animBg="1"/>
      <p:bldP spid="13" grpId="0" animBg="1"/>
      <p:bldP spid="2" grpId="0" animBg="1"/>
      <p:bldP spid="11" grpId="0"/>
      <p:bldP spid="9" grpId="0"/>
      <p:bldP spid="12" grpId="0"/>
      <p:bldP spid="24" grpId="0"/>
      <p:bldP spid="25" grpId="0"/>
      <p:bldP spid="2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umber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562600" y="838200"/>
            <a:ext cx="2590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According to Jeff Dean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939866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bandwidth, code is a lot smaller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good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96830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Seek vs. Scans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78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Consider a 1 TB database with 100 byte records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59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want to update 1 percent of the records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Scenario 2: Rewrite all records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Assume 100 MB/s throughput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Time = 5.6 hours(!)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3099138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Scenario 1: Mutate each record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480138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update takes ~30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(seek, read, write)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108 updates = ~35 days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0" y="6611938"/>
            <a:ext cx="271420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Ted Dunning, on Hadoop mailing list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5710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Lesson? Random access is expensive!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1836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7" grpId="0"/>
      <p:bldP spid="18" grpId="0"/>
      <p:bldP spid="21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bandwidth, code is a lot smaller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good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5619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Seamless scalability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000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the mythical man-month to the tradable machine-hour</a:t>
            </a:r>
          </a:p>
        </p:txBody>
      </p:sp>
    </p:spTree>
    <p:extLst>
      <p:ext uri="{BB962C8B-B14F-4D97-AF65-F5344CB8AC3E}">
        <p14:creationId xmlns:p14="http://schemas.microsoft.com/office/powerpoint/2010/main" val="466687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327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19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2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333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8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5867400" y="4448175"/>
            <a:ext cx="1260475" cy="276225"/>
            <a:chOff x="5867400" y="4448175"/>
            <a:chExt cx="1260475" cy="276225"/>
          </a:xfrm>
        </p:grpSpPr>
        <p:sp>
          <p:nvSpPr>
            <p:cNvPr id="335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337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39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3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1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6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3" name="Rectangle 220"/>
            <p:cNvSpPr>
              <a:spLocks noChangeArrowheads="1"/>
            </p:cNvSpPr>
            <p:nvPr/>
          </p:nvSpPr>
          <p:spPr bwMode="auto">
            <a:xfrm>
              <a:off x="6868383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4" name="TextBox 221"/>
            <p:cNvSpPr txBox="1">
              <a:spLocks noChangeArrowheads="1"/>
            </p:cNvSpPr>
            <p:nvPr/>
          </p:nvSpPr>
          <p:spPr bwMode="auto">
            <a:xfrm>
              <a:off x="6858196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87780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do we get data to the workers?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Let’s consider a typical supercomputer</a:t>
            </a:r>
            <a:r>
              <a:rPr lang="mr-IN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533400" y="3395663"/>
            <a:ext cx="2928938" cy="1619310"/>
            <a:chOff x="533400" y="3167063"/>
            <a:chExt cx="2928938" cy="1619310"/>
          </a:xfrm>
        </p:grpSpPr>
        <p:pic>
          <p:nvPicPr>
            <p:cNvPr id="36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7432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7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749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8" name="Picture 37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66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9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383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extBox 7"/>
            <p:cNvSpPr txBox="1">
              <a:spLocks noChangeArrowheads="1"/>
            </p:cNvSpPr>
            <p:nvPr/>
          </p:nvSpPr>
          <p:spPr bwMode="auto">
            <a:xfrm>
              <a:off x="1252538" y="4386263"/>
              <a:ext cx="193557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Compute Nodes</a:t>
              </a:r>
            </a:p>
          </p:txBody>
        </p:sp>
        <p:pic>
          <p:nvPicPr>
            <p:cNvPr id="4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700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017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334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cxnSp>
        <p:nvCxnSpPr>
          <p:cNvPr id="44" name="Straight Arrow Connector 43"/>
          <p:cNvCxnSpPr>
            <a:cxnSpLocks noChangeShapeType="1"/>
          </p:cNvCxnSpPr>
          <p:nvPr/>
        </p:nvCxnSpPr>
        <p:spPr bwMode="auto">
          <a:xfrm>
            <a:off x="3581400" y="4038600"/>
            <a:ext cx="1219200" cy="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4953000" y="2590800"/>
            <a:ext cx="3657600" cy="3124200"/>
            <a:chOff x="5105400" y="3200400"/>
            <a:chExt cx="3657600" cy="3124200"/>
          </a:xfrm>
        </p:grpSpPr>
        <p:pic>
          <p:nvPicPr>
            <p:cNvPr id="46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7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8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5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52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6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7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673457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SAN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545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equoia5.1000pix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" y="0"/>
            <a:ext cx="9220200" cy="7376160"/>
          </a:xfrm>
          <a:prstGeom prst="rect">
            <a:avLst/>
          </a:prstGeom>
        </p:spPr>
      </p:pic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76200" y="5226784"/>
            <a:ext cx="5791200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Gill Sans"/>
                <a:cs typeface="Gill Sans"/>
              </a:rPr>
              <a:t>Sequoia</a:t>
            </a:r>
          </a:p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16.32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PFLOPS</a:t>
            </a:r>
          </a:p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98,304 nodes with 1,572,864 million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cores</a:t>
            </a:r>
            <a:b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1.6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petabytes of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7.9 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MWatts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 total power</a:t>
            </a:r>
          </a:p>
        </p:txBody>
      </p:sp>
    </p:spTree>
    <p:extLst>
      <p:ext uri="{BB962C8B-B14F-4D97-AF65-F5344CB8AC3E}">
        <p14:creationId xmlns:p14="http://schemas.microsoft.com/office/powerpoint/2010/main" val="35109711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 descr="lhc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76045" y="0"/>
            <a:ext cx="11110645" cy="6866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rgbClr val="FFFFFF"/>
                </a:solidFill>
              </a:rPr>
              <a:t>Maximilien</a:t>
            </a:r>
            <a:r>
              <a:rPr lang="en-US" sz="1000" b="0" dirty="0" smtClean="0">
                <a:solidFill>
                  <a:srgbClr val="FFFFFF"/>
                </a:solidFill>
              </a:rPr>
              <a:t> Brice, © CERN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568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equoiaSystemConfig1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8800"/>
            <a:ext cx="9144000" cy="573024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97975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LLNL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41353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do we get “big data” to the workers?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>
            <a:spLocks noChangeArrowheads="1"/>
          </p:cNvSpPr>
          <p:nvPr/>
        </p:nvSpPr>
        <p:spPr bwMode="auto">
          <a:xfrm>
            <a:off x="0" y="5634335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Why does this make sense for “traditional HPC”?</a:t>
            </a:r>
            <a:endParaRPr lang="en-US" sz="1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0" y="6015335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issue for “big data processing”?</a:t>
            </a:r>
            <a:endParaRPr lang="en-US" sz="1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533400" y="3395663"/>
            <a:ext cx="2928938" cy="1619310"/>
            <a:chOff x="533400" y="3167063"/>
            <a:chExt cx="2928938" cy="1619310"/>
          </a:xfrm>
        </p:grpSpPr>
        <p:pic>
          <p:nvPicPr>
            <p:cNvPr id="3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7432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749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66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5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383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extBox 7"/>
            <p:cNvSpPr txBox="1">
              <a:spLocks noChangeArrowheads="1"/>
            </p:cNvSpPr>
            <p:nvPr/>
          </p:nvSpPr>
          <p:spPr bwMode="auto">
            <a:xfrm>
              <a:off x="1252538" y="4386263"/>
              <a:ext cx="193557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Compute Nodes</a:t>
              </a:r>
            </a:p>
          </p:txBody>
        </p:sp>
        <p:pic>
          <p:nvPicPr>
            <p:cNvPr id="37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700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8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017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9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334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3581400" y="4038600"/>
            <a:ext cx="1219200" cy="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4953000" y="2590800"/>
            <a:ext cx="3657600" cy="3124200"/>
            <a:chOff x="5105400" y="3200400"/>
            <a:chExt cx="3657600" cy="3124200"/>
          </a:xfrm>
        </p:grpSpPr>
        <p:pic>
          <p:nvPicPr>
            <p:cNvPr id="4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5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46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47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8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9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0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1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52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673457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SAN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48489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533400" y="3395663"/>
            <a:ext cx="2928938" cy="1619310"/>
            <a:chOff x="533400" y="3167063"/>
            <a:chExt cx="2928938" cy="1619310"/>
          </a:xfrm>
        </p:grpSpPr>
        <p:pic>
          <p:nvPicPr>
            <p:cNvPr id="31747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7432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48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749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49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66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383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751" name="TextBox 7"/>
            <p:cNvSpPr txBox="1">
              <a:spLocks noChangeArrowheads="1"/>
            </p:cNvSpPr>
            <p:nvPr/>
          </p:nvSpPr>
          <p:spPr bwMode="auto">
            <a:xfrm>
              <a:off x="1252538" y="4386263"/>
              <a:ext cx="193557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Compute Nodes</a:t>
              </a:r>
            </a:p>
          </p:txBody>
        </p:sp>
        <p:pic>
          <p:nvPicPr>
            <p:cNvPr id="3175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700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017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334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>
            <a:off x="3581400" y="4038600"/>
            <a:ext cx="1219200" cy="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4953000" y="2590800"/>
            <a:ext cx="3657600" cy="3124200"/>
            <a:chOff x="5105400" y="3200400"/>
            <a:chExt cx="3657600" cy="3124200"/>
          </a:xfrm>
        </p:grpSpPr>
        <p:pic>
          <p:nvPicPr>
            <p:cNvPr id="3176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31765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6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7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8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9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770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673457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SAN</a:t>
              </a:r>
            </a:p>
          </p:txBody>
        </p:sp>
      </p:grp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solution?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Don’t move data to workers… move workers to the data!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1600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Key idea: co-locate storage and compute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981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Start up worker on nodes that hold the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18185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31" grpId="0"/>
      <p:bldP spid="32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124200" y="3200400"/>
            <a:ext cx="2928938" cy="1447800"/>
            <a:chOff x="533400" y="3167063"/>
            <a:chExt cx="2928938" cy="1447800"/>
          </a:xfrm>
        </p:grpSpPr>
        <p:pic>
          <p:nvPicPr>
            <p:cNvPr id="31747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7432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48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749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49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0066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6383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700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9017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5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33400" y="3167063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solution?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Don’t move data to workers… move workers to the data!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0" y="1600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Key idea: co-locate storage and compute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981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Start up worker on nodes that hold the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5410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 need a distributed file system for managing this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0" y="5791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GFS (Google File System) for Google’s MapReduce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HDFS (Hadoop Distributed File System) for Hadoop</a:t>
            </a:r>
          </a:p>
        </p:txBody>
      </p:sp>
      <p:pic>
        <p:nvPicPr>
          <p:cNvPr id="34" name="Picture 33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4148137"/>
            <a:ext cx="609600" cy="609600"/>
          </a:xfrm>
          <a:prstGeom prst="rect">
            <a:avLst/>
          </a:prstGeom>
        </p:spPr>
      </p:pic>
      <p:pic>
        <p:nvPicPr>
          <p:cNvPr id="58" name="Picture 57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5400" y="3995737"/>
            <a:ext cx="609600" cy="609600"/>
          </a:xfrm>
          <a:prstGeom prst="rect">
            <a:avLst/>
          </a:prstGeom>
        </p:spPr>
      </p:pic>
      <p:pic>
        <p:nvPicPr>
          <p:cNvPr id="59" name="Picture 58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148137"/>
            <a:ext cx="609600" cy="609600"/>
          </a:xfrm>
          <a:prstGeom prst="rect">
            <a:avLst/>
          </a:prstGeom>
        </p:spPr>
      </p:pic>
      <p:pic>
        <p:nvPicPr>
          <p:cNvPr id="60" name="Picture 59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3995737"/>
            <a:ext cx="609600" cy="609600"/>
          </a:xfrm>
          <a:prstGeom prst="rect">
            <a:avLst/>
          </a:prstGeom>
        </p:spPr>
      </p:pic>
      <p:pic>
        <p:nvPicPr>
          <p:cNvPr id="61" name="Picture 60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2400" y="4148137"/>
            <a:ext cx="609600" cy="609600"/>
          </a:xfrm>
          <a:prstGeom prst="rect">
            <a:avLst/>
          </a:prstGeom>
        </p:spPr>
      </p:pic>
      <p:pic>
        <p:nvPicPr>
          <p:cNvPr id="62" name="Picture 61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3995737"/>
            <a:ext cx="609600" cy="609600"/>
          </a:xfrm>
          <a:prstGeom prst="rect">
            <a:avLst/>
          </a:prstGeom>
        </p:spPr>
      </p:pic>
      <p:pic>
        <p:nvPicPr>
          <p:cNvPr id="63" name="Picture 62" descr="free-computer-hard-drive-clipart-harddisk-8-png-jN7FJ0-clipa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41481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909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GFS: Assumptions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Commodity hardware over “exotic” hardware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52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High component failure rates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67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Inexpensive commodity components fail all the time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1621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“Modest” number of huge files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5431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Multi-gigabyte files are common, if not encouraged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095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Files are write-once, mostly appended to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476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Logs are a common case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 Box 16"/>
          <p:cNvSpPr txBox="1">
            <a:spLocks noChangeArrowheads="1"/>
          </p:cNvSpPr>
          <p:nvPr/>
        </p:nvSpPr>
        <p:spPr bwMode="auto">
          <a:xfrm>
            <a:off x="0" y="6611779"/>
            <a:ext cx="748347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GFS slides adapted from material by </a:t>
            </a:r>
            <a:r>
              <a:rPr lang="da-DK" sz="1000" b="0" dirty="0" smtClean="0">
                <a:solidFill>
                  <a:schemeClr val="bg1"/>
                </a:solidFill>
              </a:rPr>
              <a:t>(Ghemawat et al., SOSP 2003)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5029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Large streaming reads over random access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410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Design for high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sustained throughput over low latency</a:t>
            </a:r>
          </a:p>
        </p:txBody>
      </p:sp>
    </p:spTree>
    <p:extLst>
      <p:ext uri="{BB962C8B-B14F-4D97-AF65-F5344CB8AC3E}">
        <p14:creationId xmlns:p14="http://schemas.microsoft.com/office/powerpoint/2010/main" val="2486052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GFS: Design Decisions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4857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Files stored as chunks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8667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Fixed size (64MB)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Reliability through replication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chunk replicated across 3+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chunkservers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238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Single master to coordinate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access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and hold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metadata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19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centralized management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095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 data caching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476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Little benefit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for streaming reads over large datasets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Simplify the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API: not POSIX!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5391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many issues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onto the client (e.g., data layout)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1284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HDFS = GFS clone (same basic ideas)</a:t>
            </a:r>
          </a:p>
        </p:txBody>
      </p:sp>
    </p:spTree>
    <p:extLst>
      <p:ext uri="{BB962C8B-B14F-4D97-AF65-F5344CB8AC3E}">
        <p14:creationId xmlns:p14="http://schemas.microsoft.com/office/powerpoint/2010/main" val="344327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1" grpId="0"/>
      <p:bldP spid="12" grpId="0"/>
      <p:bldP spid="13" grpId="0"/>
      <p:bldP spid="14" grpId="0"/>
      <p:bldP spid="17" grpId="0"/>
      <p:bldP spid="18" grpId="0"/>
      <p:bldP spid="15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From GFS to HDFS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8942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Terminology differences: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7042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GFS master = Hadoop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namenode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GFS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chunkservers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Hadoop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datanodes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480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Implementation differences: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8611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Different consistency model for file appends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Implementation language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Performance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611284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For the most part, we’ll use Hadoop terminology…</a:t>
            </a:r>
          </a:p>
        </p:txBody>
      </p:sp>
    </p:spTree>
    <p:extLst>
      <p:ext uri="{BB962C8B-B14F-4D97-AF65-F5344CB8AC3E}">
        <p14:creationId xmlns:p14="http://schemas.microsoft.com/office/powerpoint/2010/main" val="3869656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3"/>
          <p:cNvSpPr txBox="1">
            <a:spLocks noChangeArrowheads="1"/>
          </p:cNvSpPr>
          <p:nvPr/>
        </p:nvSpPr>
        <p:spPr bwMode="auto">
          <a:xfrm>
            <a:off x="0" y="6611938"/>
            <a:ext cx="27414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et </a:t>
            </a:r>
            <a:r>
              <a:rPr lang="en-US" sz="1000" b="0" dirty="0" smtClean="0">
                <a:solidFill>
                  <a:schemeClr val="bg1"/>
                </a:solidFill>
              </a:rPr>
              <a:t>al., SOSP </a:t>
            </a:r>
            <a:r>
              <a:rPr lang="en-US" sz="1000" b="0" dirty="0">
                <a:solidFill>
                  <a:schemeClr val="bg1"/>
                </a:solidFill>
              </a:rPr>
              <a:t>2003)</a:t>
            </a:r>
          </a:p>
        </p:txBody>
      </p:sp>
      <p:sp>
        <p:nvSpPr>
          <p:cNvPr id="113" name="Rectangle 6"/>
          <p:cNvSpPr>
            <a:spLocks noChangeArrowheads="1"/>
          </p:cNvSpPr>
          <p:nvPr/>
        </p:nvSpPr>
        <p:spPr bwMode="auto">
          <a:xfrm>
            <a:off x="1188720" y="2331004"/>
            <a:ext cx="109728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14" name="Straight Arrow Connector 53"/>
          <p:cNvCxnSpPr>
            <a:cxnSpLocks noChangeShapeType="1"/>
          </p:cNvCxnSpPr>
          <p:nvPr/>
        </p:nvCxnSpPr>
        <p:spPr bwMode="auto">
          <a:xfrm>
            <a:off x="2286000" y="2712004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cxnSp>
        <p:nvCxnSpPr>
          <p:cNvPr id="115" name="Straight Arrow Connector 55"/>
          <p:cNvCxnSpPr>
            <a:cxnSpLocks noChangeShapeType="1"/>
          </p:cNvCxnSpPr>
          <p:nvPr/>
        </p:nvCxnSpPr>
        <p:spPr bwMode="auto">
          <a:xfrm rot="10800000">
            <a:off x="2286000" y="2864404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16" name="TextBox 58"/>
          <p:cNvSpPr txBox="1">
            <a:spLocks noChangeArrowheads="1"/>
          </p:cNvSpPr>
          <p:nvPr/>
        </p:nvSpPr>
        <p:spPr bwMode="auto">
          <a:xfrm>
            <a:off x="2653514" y="2483404"/>
            <a:ext cx="140615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latin typeface="Arial" pitchFamily="34" charset="0"/>
                <a:cs typeface="Arial" pitchFamily="34" charset="0"/>
              </a:rPr>
              <a:t>(file name,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id)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7" name="TextBox 59"/>
          <p:cNvSpPr txBox="1">
            <a:spLocks noChangeArrowheads="1"/>
          </p:cNvSpPr>
          <p:nvPr/>
        </p:nvSpPr>
        <p:spPr bwMode="auto">
          <a:xfrm>
            <a:off x="2501114" y="2864404"/>
            <a:ext cx="1689886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block location)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8" name="TextBox 69"/>
          <p:cNvSpPr txBox="1">
            <a:spLocks noChangeArrowheads="1"/>
          </p:cNvSpPr>
          <p:nvPr/>
        </p:nvSpPr>
        <p:spPr bwMode="auto">
          <a:xfrm>
            <a:off x="4686300" y="3778804"/>
            <a:ext cx="168026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instructions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to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9" name="TextBox 70"/>
          <p:cNvSpPr txBox="1">
            <a:spLocks noChangeArrowheads="1"/>
          </p:cNvSpPr>
          <p:nvPr/>
        </p:nvSpPr>
        <p:spPr bwMode="auto">
          <a:xfrm>
            <a:off x="5589589" y="4159804"/>
            <a:ext cx="111601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 state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0" name="Straight Arrow Connector 71"/>
          <p:cNvCxnSpPr>
            <a:cxnSpLocks noChangeShapeType="1"/>
          </p:cNvCxnSpPr>
          <p:nvPr/>
        </p:nvCxnSpPr>
        <p:spPr bwMode="auto">
          <a:xfrm>
            <a:off x="1981200" y="4540804"/>
            <a:ext cx="2362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21" name="TextBox 72"/>
          <p:cNvSpPr txBox="1">
            <a:spLocks noChangeArrowheads="1"/>
          </p:cNvSpPr>
          <p:nvPr/>
        </p:nvSpPr>
        <p:spPr bwMode="auto">
          <a:xfrm>
            <a:off x="2362200" y="4278867"/>
            <a:ext cx="149912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byte range)</a:t>
            </a:r>
          </a:p>
        </p:txBody>
      </p:sp>
      <p:cxnSp>
        <p:nvCxnSpPr>
          <p:cNvPr id="122" name="Straight Arrow Connector 73"/>
          <p:cNvCxnSpPr>
            <a:cxnSpLocks noChangeShapeType="1"/>
          </p:cNvCxnSpPr>
          <p:nvPr/>
        </p:nvCxnSpPr>
        <p:spPr bwMode="auto">
          <a:xfrm rot="5400000" flipH="1" flipV="1">
            <a:off x="1181894" y="3739910"/>
            <a:ext cx="1600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23" name="Shape 79"/>
          <p:cNvCxnSpPr>
            <a:cxnSpLocks noChangeShapeType="1"/>
          </p:cNvCxnSpPr>
          <p:nvPr/>
        </p:nvCxnSpPr>
        <p:spPr bwMode="auto">
          <a:xfrm rot="10800000">
            <a:off x="1524000" y="2940604"/>
            <a:ext cx="2819400" cy="1752600"/>
          </a:xfrm>
          <a:prstGeom prst="bentConnector2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headE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124" name="TextBox 84"/>
          <p:cNvSpPr txBox="1">
            <a:spLocks noChangeArrowheads="1"/>
          </p:cNvSpPr>
          <p:nvPr/>
        </p:nvSpPr>
        <p:spPr bwMode="auto">
          <a:xfrm>
            <a:off x="2362200" y="4693204"/>
            <a:ext cx="82747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data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5" name="Rectangle 6"/>
          <p:cNvSpPr>
            <a:spLocks noChangeArrowheads="1"/>
          </p:cNvSpPr>
          <p:nvPr/>
        </p:nvSpPr>
        <p:spPr bwMode="auto">
          <a:xfrm>
            <a:off x="4343400" y="2026204"/>
            <a:ext cx="3124200" cy="1752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6" name="Rectangle 4"/>
          <p:cNvSpPr>
            <a:spLocks noChangeArrowheads="1"/>
          </p:cNvSpPr>
          <p:nvPr/>
        </p:nvSpPr>
        <p:spPr bwMode="auto">
          <a:xfrm>
            <a:off x="4343400" y="2026204"/>
            <a:ext cx="3124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4343400" y="3778804"/>
            <a:ext cx="1676400" cy="1707596"/>
            <a:chOff x="1828800" y="4572000"/>
            <a:chExt cx="1676400" cy="1707596"/>
          </a:xfrm>
        </p:grpSpPr>
        <p:grpSp>
          <p:nvGrpSpPr>
            <p:cNvPr id="128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31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2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3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34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5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36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7" name="Straight Connector 39"/>
              <p:cNvCxnSpPr>
                <a:cxnSpLocks noChangeShapeType="1"/>
                <a:endCxn id="134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8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9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40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29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30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1" name="Group 140"/>
          <p:cNvGrpSpPr/>
          <p:nvPr/>
        </p:nvGrpSpPr>
        <p:grpSpPr>
          <a:xfrm>
            <a:off x="6477000" y="3778804"/>
            <a:ext cx="1676400" cy="1707596"/>
            <a:chOff x="1828800" y="4572000"/>
            <a:chExt cx="1676400" cy="1707596"/>
          </a:xfrm>
        </p:grpSpPr>
        <p:grpSp>
          <p:nvGrpSpPr>
            <p:cNvPr id="142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45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6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7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48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9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50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1" name="Straight Connector 39"/>
              <p:cNvCxnSpPr>
                <a:cxnSpLocks noChangeShapeType="1"/>
                <a:endCxn id="148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2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3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54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43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44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155" name="TextBox 9"/>
          <p:cNvSpPr txBox="1">
            <a:spLocks noChangeArrowheads="1"/>
          </p:cNvSpPr>
          <p:nvPr/>
        </p:nvSpPr>
        <p:spPr bwMode="auto">
          <a:xfrm>
            <a:off x="4648200" y="2556429"/>
            <a:ext cx="12668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File namespace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0"/>
          <p:cNvSpPr txBox="1">
            <a:spLocks noChangeArrowheads="1"/>
          </p:cNvSpPr>
          <p:nvPr/>
        </p:nvSpPr>
        <p:spPr bwMode="auto">
          <a:xfrm>
            <a:off x="6276975" y="2359579"/>
            <a:ext cx="7048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en-US" sz="1200" b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foo</a:t>
            </a:r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/bar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7" name="Straight Connector 11"/>
          <p:cNvCxnSpPr>
            <a:cxnSpLocks noChangeShapeType="1"/>
          </p:cNvCxnSpPr>
          <p:nvPr/>
        </p:nvCxnSpPr>
        <p:spPr bwMode="auto">
          <a:xfrm rot="5400000">
            <a:off x="4949826" y="2837416"/>
            <a:ext cx="411162" cy="404813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8" name="Straight Connector 12"/>
          <p:cNvCxnSpPr>
            <a:cxnSpLocks noChangeShapeType="1"/>
          </p:cNvCxnSpPr>
          <p:nvPr/>
        </p:nvCxnSpPr>
        <p:spPr bwMode="auto">
          <a:xfrm rot="16200000" flipH="1">
            <a:off x="5362576" y="2823129"/>
            <a:ext cx="258762" cy="280987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9" name="Straight Connector 13"/>
          <p:cNvCxnSpPr>
            <a:cxnSpLocks noChangeShapeType="1"/>
          </p:cNvCxnSpPr>
          <p:nvPr/>
        </p:nvCxnSpPr>
        <p:spPr bwMode="auto">
          <a:xfrm rot="16200000" flipH="1">
            <a:off x="5295900" y="3435904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0" name="Straight Connector 14"/>
          <p:cNvCxnSpPr>
            <a:cxnSpLocks noChangeShapeType="1"/>
          </p:cNvCxnSpPr>
          <p:nvPr/>
        </p:nvCxnSpPr>
        <p:spPr bwMode="auto">
          <a:xfrm rot="10800000" flipV="1">
            <a:off x="5181600" y="3321604"/>
            <a:ext cx="228600" cy="22860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1" name="Straight Connector 15"/>
          <p:cNvCxnSpPr>
            <a:cxnSpLocks noChangeShapeType="1"/>
          </p:cNvCxnSpPr>
          <p:nvPr/>
        </p:nvCxnSpPr>
        <p:spPr bwMode="auto">
          <a:xfrm rot="16200000" flipH="1">
            <a:off x="5241925" y="2953304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2" name="Straight Connector 16"/>
          <p:cNvCxnSpPr>
            <a:cxnSpLocks noChangeShapeType="1"/>
          </p:cNvCxnSpPr>
          <p:nvPr/>
        </p:nvCxnSpPr>
        <p:spPr bwMode="auto">
          <a:xfrm rot="16200000" flipH="1">
            <a:off x="5032375" y="3177142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63" name="Rectangle 21"/>
          <p:cNvSpPr>
            <a:spLocks noChangeArrowheads="1"/>
          </p:cNvSpPr>
          <p:nvPr/>
        </p:nvSpPr>
        <p:spPr bwMode="auto">
          <a:xfrm>
            <a:off x="6400800" y="26358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block 3df2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64" name="Straight Connector 26"/>
          <p:cNvCxnSpPr>
            <a:cxnSpLocks noChangeShapeType="1"/>
          </p:cNvCxnSpPr>
          <p:nvPr/>
        </p:nvCxnSpPr>
        <p:spPr bwMode="auto">
          <a:xfrm>
            <a:off x="5141913" y="3062842"/>
            <a:ext cx="533400" cy="487362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5" name="Shape 29"/>
          <p:cNvCxnSpPr>
            <a:cxnSpLocks noChangeShapeType="1"/>
            <a:endCxn id="156" idx="1"/>
          </p:cNvCxnSpPr>
          <p:nvPr/>
        </p:nvCxnSpPr>
        <p:spPr bwMode="auto">
          <a:xfrm flipV="1">
            <a:off x="5686425" y="2497692"/>
            <a:ext cx="590550" cy="1014412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sm" len="sm"/>
          </a:ln>
        </p:spPr>
      </p:cxn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1188720" y="2331004"/>
            <a:ext cx="109728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Application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7" name="Rectangle 35"/>
          <p:cNvSpPr>
            <a:spLocks noChangeArrowheads="1"/>
          </p:cNvSpPr>
          <p:nvPr/>
        </p:nvSpPr>
        <p:spPr bwMode="auto">
          <a:xfrm>
            <a:off x="1188720" y="2635804"/>
            <a:ext cx="109728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Client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8" name="Rectangle 21"/>
          <p:cNvSpPr>
            <a:spLocks noChangeArrowheads="1"/>
          </p:cNvSpPr>
          <p:nvPr/>
        </p:nvSpPr>
        <p:spPr bwMode="auto">
          <a:xfrm>
            <a:off x="6400800" y="28644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9" name="Rectangle 21"/>
          <p:cNvSpPr>
            <a:spLocks noChangeArrowheads="1"/>
          </p:cNvSpPr>
          <p:nvPr/>
        </p:nvSpPr>
        <p:spPr bwMode="auto">
          <a:xfrm>
            <a:off x="6400800" y="30930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0" name="Rectangle 21"/>
          <p:cNvSpPr>
            <a:spLocks noChangeArrowheads="1"/>
          </p:cNvSpPr>
          <p:nvPr/>
        </p:nvSpPr>
        <p:spPr bwMode="auto">
          <a:xfrm>
            <a:off x="6400800" y="33216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HDFS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8724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Namenode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Responsibilities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Managing the file system namespace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Holds file/directory structure,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file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-to-block mapping,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metadata (ownership, access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permissions, etc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.)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Coordinating file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operations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Directs clients to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datanodes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for reads and writes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data is moved through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namenode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Maintaining overall health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Periodic communication with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datanodes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Block re-replication and rebalancing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3990841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327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19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2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333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8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5867400" y="4448175"/>
            <a:ext cx="1260475" cy="276225"/>
            <a:chOff x="5867400" y="4448175"/>
            <a:chExt cx="1260475" cy="276225"/>
          </a:xfrm>
        </p:grpSpPr>
        <p:sp>
          <p:nvSpPr>
            <p:cNvPr id="335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337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39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3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1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6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3" name="Rectangle 220"/>
            <p:cNvSpPr>
              <a:spLocks noChangeArrowheads="1"/>
            </p:cNvSpPr>
            <p:nvPr/>
          </p:nvSpPr>
          <p:spPr bwMode="auto">
            <a:xfrm>
              <a:off x="6868383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4" name="TextBox 221"/>
            <p:cNvSpPr txBox="1">
              <a:spLocks noChangeArrowheads="1"/>
            </p:cNvSpPr>
            <p:nvPr/>
          </p:nvSpPr>
          <p:spPr bwMode="auto">
            <a:xfrm>
              <a:off x="6858196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389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NGC_4414_(NASA-med)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6200" y="-304800"/>
            <a:ext cx="9231513" cy="76200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(Galaxy)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080447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3"/>
          <p:cNvSpPr txBox="1">
            <a:spLocks noChangeArrowheads="1"/>
          </p:cNvSpPr>
          <p:nvPr/>
        </p:nvSpPr>
        <p:spPr bwMode="auto">
          <a:xfrm>
            <a:off x="0" y="6611938"/>
            <a:ext cx="27414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et </a:t>
            </a:r>
            <a:r>
              <a:rPr lang="en-US" sz="1000" b="0" dirty="0" smtClean="0">
                <a:solidFill>
                  <a:schemeClr val="bg1"/>
                </a:solidFill>
              </a:rPr>
              <a:t>al., SOSP </a:t>
            </a:r>
            <a:r>
              <a:rPr lang="en-US" sz="1000" b="0" dirty="0">
                <a:solidFill>
                  <a:schemeClr val="bg1"/>
                </a:solidFill>
              </a:rPr>
              <a:t>2003)</a:t>
            </a:r>
          </a:p>
        </p:txBody>
      </p:sp>
      <p:sp>
        <p:nvSpPr>
          <p:cNvPr id="113" name="Rectangle 6"/>
          <p:cNvSpPr>
            <a:spLocks noChangeArrowheads="1"/>
          </p:cNvSpPr>
          <p:nvPr/>
        </p:nvSpPr>
        <p:spPr bwMode="auto">
          <a:xfrm>
            <a:off x="1188720" y="2331004"/>
            <a:ext cx="109728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14" name="Straight Arrow Connector 53"/>
          <p:cNvCxnSpPr>
            <a:cxnSpLocks noChangeShapeType="1"/>
          </p:cNvCxnSpPr>
          <p:nvPr/>
        </p:nvCxnSpPr>
        <p:spPr bwMode="auto">
          <a:xfrm>
            <a:off x="2286000" y="2712004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cxnSp>
        <p:nvCxnSpPr>
          <p:cNvPr id="115" name="Straight Arrow Connector 55"/>
          <p:cNvCxnSpPr>
            <a:cxnSpLocks noChangeShapeType="1"/>
          </p:cNvCxnSpPr>
          <p:nvPr/>
        </p:nvCxnSpPr>
        <p:spPr bwMode="auto">
          <a:xfrm rot="10800000">
            <a:off x="2286000" y="2864404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16" name="TextBox 58"/>
          <p:cNvSpPr txBox="1">
            <a:spLocks noChangeArrowheads="1"/>
          </p:cNvSpPr>
          <p:nvPr/>
        </p:nvSpPr>
        <p:spPr bwMode="auto">
          <a:xfrm>
            <a:off x="2653514" y="2483404"/>
            <a:ext cx="140615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latin typeface="Arial" pitchFamily="34" charset="0"/>
                <a:cs typeface="Arial" pitchFamily="34" charset="0"/>
              </a:rPr>
              <a:t>(file name,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id)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7" name="TextBox 59"/>
          <p:cNvSpPr txBox="1">
            <a:spLocks noChangeArrowheads="1"/>
          </p:cNvSpPr>
          <p:nvPr/>
        </p:nvSpPr>
        <p:spPr bwMode="auto">
          <a:xfrm>
            <a:off x="2501114" y="2864404"/>
            <a:ext cx="1689886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block location)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8" name="TextBox 69"/>
          <p:cNvSpPr txBox="1">
            <a:spLocks noChangeArrowheads="1"/>
          </p:cNvSpPr>
          <p:nvPr/>
        </p:nvSpPr>
        <p:spPr bwMode="auto">
          <a:xfrm>
            <a:off x="4686300" y="3778804"/>
            <a:ext cx="168026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instructions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to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9" name="TextBox 70"/>
          <p:cNvSpPr txBox="1">
            <a:spLocks noChangeArrowheads="1"/>
          </p:cNvSpPr>
          <p:nvPr/>
        </p:nvSpPr>
        <p:spPr bwMode="auto">
          <a:xfrm>
            <a:off x="5589589" y="4159804"/>
            <a:ext cx="111601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 state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0" name="Straight Arrow Connector 71"/>
          <p:cNvCxnSpPr>
            <a:cxnSpLocks noChangeShapeType="1"/>
          </p:cNvCxnSpPr>
          <p:nvPr/>
        </p:nvCxnSpPr>
        <p:spPr bwMode="auto">
          <a:xfrm>
            <a:off x="1981200" y="4540804"/>
            <a:ext cx="2362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21" name="TextBox 72"/>
          <p:cNvSpPr txBox="1">
            <a:spLocks noChangeArrowheads="1"/>
          </p:cNvSpPr>
          <p:nvPr/>
        </p:nvSpPr>
        <p:spPr bwMode="auto">
          <a:xfrm>
            <a:off x="2362200" y="4278867"/>
            <a:ext cx="149912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byte range)</a:t>
            </a:r>
          </a:p>
        </p:txBody>
      </p:sp>
      <p:cxnSp>
        <p:nvCxnSpPr>
          <p:cNvPr id="122" name="Straight Arrow Connector 73"/>
          <p:cNvCxnSpPr>
            <a:cxnSpLocks noChangeShapeType="1"/>
          </p:cNvCxnSpPr>
          <p:nvPr/>
        </p:nvCxnSpPr>
        <p:spPr bwMode="auto">
          <a:xfrm rot="5400000" flipH="1" flipV="1">
            <a:off x="1181894" y="3739910"/>
            <a:ext cx="1600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23" name="Shape 79"/>
          <p:cNvCxnSpPr>
            <a:cxnSpLocks noChangeShapeType="1"/>
          </p:cNvCxnSpPr>
          <p:nvPr/>
        </p:nvCxnSpPr>
        <p:spPr bwMode="auto">
          <a:xfrm rot="10800000">
            <a:off x="1524000" y="2940604"/>
            <a:ext cx="2819400" cy="1752600"/>
          </a:xfrm>
          <a:prstGeom prst="bentConnector2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headE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124" name="TextBox 84"/>
          <p:cNvSpPr txBox="1">
            <a:spLocks noChangeArrowheads="1"/>
          </p:cNvSpPr>
          <p:nvPr/>
        </p:nvSpPr>
        <p:spPr bwMode="auto">
          <a:xfrm>
            <a:off x="2362200" y="4693204"/>
            <a:ext cx="82747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data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5" name="Rectangle 6"/>
          <p:cNvSpPr>
            <a:spLocks noChangeArrowheads="1"/>
          </p:cNvSpPr>
          <p:nvPr/>
        </p:nvSpPr>
        <p:spPr bwMode="auto">
          <a:xfrm>
            <a:off x="4343400" y="2026204"/>
            <a:ext cx="3124200" cy="1752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6" name="Rectangle 4"/>
          <p:cNvSpPr>
            <a:spLocks noChangeArrowheads="1"/>
          </p:cNvSpPr>
          <p:nvPr/>
        </p:nvSpPr>
        <p:spPr bwMode="auto">
          <a:xfrm>
            <a:off x="4343400" y="2026204"/>
            <a:ext cx="3124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4343400" y="3778804"/>
            <a:ext cx="1676400" cy="1707596"/>
            <a:chOff x="1828800" y="4572000"/>
            <a:chExt cx="1676400" cy="1707596"/>
          </a:xfrm>
        </p:grpSpPr>
        <p:grpSp>
          <p:nvGrpSpPr>
            <p:cNvPr id="128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31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2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3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34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5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36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7" name="Straight Connector 39"/>
              <p:cNvCxnSpPr>
                <a:cxnSpLocks noChangeShapeType="1"/>
                <a:endCxn id="134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8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9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40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29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30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1" name="Group 140"/>
          <p:cNvGrpSpPr/>
          <p:nvPr/>
        </p:nvGrpSpPr>
        <p:grpSpPr>
          <a:xfrm>
            <a:off x="6477000" y="3778804"/>
            <a:ext cx="1676400" cy="1707596"/>
            <a:chOff x="1828800" y="4572000"/>
            <a:chExt cx="1676400" cy="1707596"/>
          </a:xfrm>
        </p:grpSpPr>
        <p:grpSp>
          <p:nvGrpSpPr>
            <p:cNvPr id="142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45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6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7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48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9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50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1" name="Straight Connector 39"/>
              <p:cNvCxnSpPr>
                <a:cxnSpLocks noChangeShapeType="1"/>
                <a:endCxn id="148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2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3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54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43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44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155" name="TextBox 9"/>
          <p:cNvSpPr txBox="1">
            <a:spLocks noChangeArrowheads="1"/>
          </p:cNvSpPr>
          <p:nvPr/>
        </p:nvSpPr>
        <p:spPr bwMode="auto">
          <a:xfrm>
            <a:off x="4648200" y="2556429"/>
            <a:ext cx="12668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File namespace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0"/>
          <p:cNvSpPr txBox="1">
            <a:spLocks noChangeArrowheads="1"/>
          </p:cNvSpPr>
          <p:nvPr/>
        </p:nvSpPr>
        <p:spPr bwMode="auto">
          <a:xfrm>
            <a:off x="6276975" y="2359579"/>
            <a:ext cx="7048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en-US" sz="1200" b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foo</a:t>
            </a:r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/bar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7" name="Straight Connector 11"/>
          <p:cNvCxnSpPr>
            <a:cxnSpLocks noChangeShapeType="1"/>
          </p:cNvCxnSpPr>
          <p:nvPr/>
        </p:nvCxnSpPr>
        <p:spPr bwMode="auto">
          <a:xfrm rot="5400000">
            <a:off x="4949826" y="2837416"/>
            <a:ext cx="411162" cy="404813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8" name="Straight Connector 12"/>
          <p:cNvCxnSpPr>
            <a:cxnSpLocks noChangeShapeType="1"/>
          </p:cNvCxnSpPr>
          <p:nvPr/>
        </p:nvCxnSpPr>
        <p:spPr bwMode="auto">
          <a:xfrm rot="16200000" flipH="1">
            <a:off x="5362576" y="2823129"/>
            <a:ext cx="258762" cy="280987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9" name="Straight Connector 13"/>
          <p:cNvCxnSpPr>
            <a:cxnSpLocks noChangeShapeType="1"/>
          </p:cNvCxnSpPr>
          <p:nvPr/>
        </p:nvCxnSpPr>
        <p:spPr bwMode="auto">
          <a:xfrm rot="16200000" flipH="1">
            <a:off x="5295900" y="3435904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0" name="Straight Connector 14"/>
          <p:cNvCxnSpPr>
            <a:cxnSpLocks noChangeShapeType="1"/>
          </p:cNvCxnSpPr>
          <p:nvPr/>
        </p:nvCxnSpPr>
        <p:spPr bwMode="auto">
          <a:xfrm rot="10800000" flipV="1">
            <a:off x="5181600" y="3321604"/>
            <a:ext cx="228600" cy="22860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1" name="Straight Connector 15"/>
          <p:cNvCxnSpPr>
            <a:cxnSpLocks noChangeShapeType="1"/>
          </p:cNvCxnSpPr>
          <p:nvPr/>
        </p:nvCxnSpPr>
        <p:spPr bwMode="auto">
          <a:xfrm rot="16200000" flipH="1">
            <a:off x="5241925" y="2953304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2" name="Straight Connector 16"/>
          <p:cNvCxnSpPr>
            <a:cxnSpLocks noChangeShapeType="1"/>
          </p:cNvCxnSpPr>
          <p:nvPr/>
        </p:nvCxnSpPr>
        <p:spPr bwMode="auto">
          <a:xfrm rot="16200000" flipH="1">
            <a:off x="5032375" y="3177142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63" name="Rectangle 21"/>
          <p:cNvSpPr>
            <a:spLocks noChangeArrowheads="1"/>
          </p:cNvSpPr>
          <p:nvPr/>
        </p:nvSpPr>
        <p:spPr bwMode="auto">
          <a:xfrm>
            <a:off x="6400800" y="26358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block 3df2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64" name="Straight Connector 26"/>
          <p:cNvCxnSpPr>
            <a:cxnSpLocks noChangeShapeType="1"/>
          </p:cNvCxnSpPr>
          <p:nvPr/>
        </p:nvCxnSpPr>
        <p:spPr bwMode="auto">
          <a:xfrm>
            <a:off x="5141913" y="3062842"/>
            <a:ext cx="533400" cy="487362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5" name="Shape 29"/>
          <p:cNvCxnSpPr>
            <a:cxnSpLocks noChangeShapeType="1"/>
            <a:endCxn id="156" idx="1"/>
          </p:cNvCxnSpPr>
          <p:nvPr/>
        </p:nvCxnSpPr>
        <p:spPr bwMode="auto">
          <a:xfrm flipV="1">
            <a:off x="5686425" y="2497692"/>
            <a:ext cx="590550" cy="1014412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sm" len="sm"/>
          </a:ln>
        </p:spPr>
      </p:cxn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1188720" y="2331004"/>
            <a:ext cx="109728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Application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7" name="Rectangle 35"/>
          <p:cNvSpPr>
            <a:spLocks noChangeArrowheads="1"/>
          </p:cNvSpPr>
          <p:nvPr/>
        </p:nvSpPr>
        <p:spPr bwMode="auto">
          <a:xfrm>
            <a:off x="1188720" y="2635804"/>
            <a:ext cx="109728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Client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8" name="Rectangle 21"/>
          <p:cNvSpPr>
            <a:spLocks noChangeArrowheads="1"/>
          </p:cNvSpPr>
          <p:nvPr/>
        </p:nvSpPr>
        <p:spPr bwMode="auto">
          <a:xfrm>
            <a:off x="6400800" y="28644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9" name="Rectangle 21"/>
          <p:cNvSpPr>
            <a:spLocks noChangeArrowheads="1"/>
          </p:cNvSpPr>
          <p:nvPr/>
        </p:nvSpPr>
        <p:spPr bwMode="auto">
          <a:xfrm>
            <a:off x="6400800" y="30930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0" name="Rectangle 21"/>
          <p:cNvSpPr>
            <a:spLocks noChangeArrowheads="1"/>
          </p:cNvSpPr>
          <p:nvPr/>
        </p:nvSpPr>
        <p:spPr bwMode="auto">
          <a:xfrm>
            <a:off x="6400800" y="3321604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HDFS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0" y="5939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It’s a different file system 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–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different set of commands!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066326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4953000" y="6400800"/>
            <a:ext cx="404079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rgbClr val="FF0000"/>
                </a:solidFill>
                <a:latin typeface="Gill Sans"/>
                <a:cs typeface="Gill Sans"/>
              </a:rPr>
              <a:t>(Not Quite… We’ll come back to YARN later)</a:t>
            </a:r>
            <a:endParaRPr lang="en-US" sz="105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Putting everything together</a:t>
            </a:r>
            <a:r>
              <a:rPr lang="mr-IN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53313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39014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If you’re not (yet) registered</a:t>
            </a:r>
            <a:r>
              <a:rPr lang="mr-IN" sz="3600" b="0" kern="0" dirty="0" smtClean="0">
                <a:latin typeface="Gill Sans"/>
                <a:cs typeface="Gill Sans"/>
              </a:rPr>
              <a:t>…</a:t>
            </a:r>
            <a:endParaRPr lang="en-US" sz="3600" b="0" kern="0" dirty="0"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91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latin typeface="Gill Sans"/>
                <a:cs typeface="Gill Sans"/>
              </a:rPr>
              <a:t>Is there still hope?</a:t>
            </a:r>
            <a:endParaRPr lang="en-US" sz="24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57786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(DNA)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7" name="Picture 6" descr="Benzopyrene_DNA_adduct_1JD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95500" y="0"/>
            <a:ext cx="4953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2187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 descr="Benzopyrene_DNA_adduct_1JD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1676400"/>
            <a:ext cx="1871133" cy="2590800"/>
          </a:xfrm>
          <a:prstGeom prst="rect">
            <a:avLst/>
          </a:prstGeom>
        </p:spPr>
      </p:pic>
      <p:pic>
        <p:nvPicPr>
          <p:cNvPr id="3" name="Picture 8" descr="enlrg-figure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21000" y="2057400"/>
            <a:ext cx="2146300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38100" dir="2700000" algn="br" rotWithShape="0">
              <a:srgbClr val="808080">
                <a:alpha val="42999"/>
              </a:srgbClr>
            </a:outerShdw>
          </a:effectLst>
        </p:spPr>
      </p:pic>
      <p:sp>
        <p:nvSpPr>
          <p:cNvPr id="5" name="Right Arrow 4"/>
          <p:cNvSpPr>
            <a:spLocks noChangeArrowheads="1"/>
          </p:cNvSpPr>
          <p:nvPr/>
        </p:nvSpPr>
        <p:spPr bwMode="auto">
          <a:xfrm>
            <a:off x="2147888" y="2620963"/>
            <a:ext cx="595312" cy="593725"/>
          </a:xfrm>
          <a:prstGeom prst="rightArrow">
            <a:avLst>
              <a:gd name="adj1" fmla="val 50000"/>
              <a:gd name="adj2" fmla="val 50134"/>
            </a:avLst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030913" y="1600200"/>
            <a:ext cx="2408288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107113" y="1795463"/>
            <a:ext cx="2295257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27738" y="2024063"/>
            <a:ext cx="2308620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02313" y="2209800"/>
            <a:ext cx="262980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10275" y="2405063"/>
            <a:ext cx="1762021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35713" y="2590800"/>
            <a:ext cx="2219284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010275" y="2798763"/>
            <a:ext cx="262980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259513" y="3001963"/>
            <a:ext cx="262980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391275" y="3230563"/>
            <a:ext cx="2403948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35713" y="3459163"/>
            <a:ext cx="262980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411913" y="3687763"/>
            <a:ext cx="2407943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endParaRPr lang="en-US" sz="1100">
              <a:solidFill>
                <a:srgbClr val="FF66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010275" y="3883025"/>
            <a:ext cx="2512295" cy="2616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FF0000"/>
                </a:solidFill>
                <a:latin typeface="Gill Sans"/>
                <a:cs typeface="Gill Sans"/>
              </a:rPr>
              <a:t>A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</a:t>
            </a:r>
            <a:r>
              <a:rPr lang="en-US" sz="1100">
                <a:solidFill>
                  <a:srgbClr val="008000"/>
                </a:solidFill>
                <a:latin typeface="Gill Sans"/>
                <a:cs typeface="Gill Sans"/>
              </a:rPr>
              <a:t>GGG</a:t>
            </a:r>
            <a:r>
              <a:rPr lang="en-US" sz="1100">
                <a:solidFill>
                  <a:srgbClr val="0D0DFF"/>
                </a:solidFill>
                <a:latin typeface="Gill Sans"/>
                <a:cs typeface="Gill Sans"/>
              </a:rPr>
              <a:t>CCCC</a:t>
            </a:r>
            <a:r>
              <a:rPr lang="en-US" sz="1100">
                <a:solidFill>
                  <a:srgbClr val="FF6600"/>
                </a:solidFill>
                <a:latin typeface="Gill Sans"/>
                <a:cs typeface="Gill Sans"/>
              </a:rPr>
              <a:t>TT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851693" y="2305050"/>
            <a:ext cx="763588" cy="120015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>
            <a:spAutoFit/>
          </a:bodyPr>
          <a:lstStyle/>
          <a:p>
            <a:pPr algn="ctr"/>
            <a:r>
              <a:rPr lang="en-US" sz="7200" dirty="0">
                <a:solidFill>
                  <a:srgbClr val="E6F3F6"/>
                </a:solidFill>
                <a:latin typeface="Gill Sans"/>
                <a:cs typeface="Gill Sans"/>
              </a:rPr>
              <a:t>?</a:t>
            </a:r>
          </a:p>
        </p:txBody>
      </p:sp>
      <p:sp>
        <p:nvSpPr>
          <p:cNvPr id="19" name="Right Arrow 18"/>
          <p:cNvSpPr>
            <a:spLocks noChangeArrowheads="1"/>
          </p:cNvSpPr>
          <p:nvPr/>
        </p:nvSpPr>
        <p:spPr bwMode="auto">
          <a:xfrm>
            <a:off x="5230813" y="2620963"/>
            <a:ext cx="593725" cy="593725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sp>
        <p:nvSpPr>
          <p:cNvPr id="20" name="TextBox 25"/>
          <p:cNvSpPr txBox="1">
            <a:spLocks noChangeArrowheads="1"/>
          </p:cNvSpPr>
          <p:nvPr/>
        </p:nvSpPr>
        <p:spPr bwMode="auto">
          <a:xfrm>
            <a:off x="661987" y="4830763"/>
            <a:ext cx="1143000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  <a:latin typeface="Gill Sans"/>
                <a:cs typeface="Gill Sans"/>
              </a:rPr>
              <a:t>Subject genome</a:t>
            </a:r>
          </a:p>
        </p:txBody>
      </p:sp>
      <p:sp>
        <p:nvSpPr>
          <p:cNvPr id="21" name="TextBox 26"/>
          <p:cNvSpPr txBox="1">
            <a:spLocks noChangeArrowheads="1"/>
          </p:cNvSpPr>
          <p:nvPr/>
        </p:nvSpPr>
        <p:spPr bwMode="auto">
          <a:xfrm>
            <a:off x="3308350" y="5878513"/>
            <a:ext cx="13716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Sequencer</a:t>
            </a:r>
          </a:p>
        </p:txBody>
      </p:sp>
      <p:sp>
        <p:nvSpPr>
          <p:cNvPr id="22" name="TextBox 27"/>
          <p:cNvSpPr txBox="1">
            <a:spLocks noChangeArrowheads="1"/>
          </p:cNvSpPr>
          <p:nvPr/>
        </p:nvSpPr>
        <p:spPr bwMode="auto">
          <a:xfrm>
            <a:off x="7021513" y="4419600"/>
            <a:ext cx="11430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</a:p>
        </p:txBody>
      </p:sp>
      <p:pic>
        <p:nvPicPr>
          <p:cNvPr id="23" name="Picture 10" descr="solexa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95681" y="609600"/>
            <a:ext cx="1996939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11" descr="PR00374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965450" y="3867150"/>
            <a:ext cx="2057400" cy="19071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TextBox 23"/>
          <p:cNvSpPr txBox="1"/>
          <p:nvPr/>
        </p:nvSpPr>
        <p:spPr>
          <a:xfrm>
            <a:off x="6166688" y="4800600"/>
            <a:ext cx="25312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Human genome: 3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gbp</a:t>
            </a:r>
            <a:endParaRPr lang="en-US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 few billion short reads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(~100 GB compressed data)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18911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 animBg="1"/>
      <p:bldP spid="19" grpId="0" animBg="1"/>
      <p:bldP spid="20" grpId="0"/>
      <p:bldP spid="21" grpId="0"/>
      <p:bldP spid="22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hreeGorgesDam-China200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95400" y="-56755"/>
            <a:ext cx="11658601" cy="6914756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4724400" y="228600"/>
            <a:ext cx="38862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Engineering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2667000" y="914400"/>
            <a:ext cx="5943600" cy="838200"/>
          </a:xfrm>
          <a:prstGeom prst="rect">
            <a:avLst/>
          </a:prstGeom>
        </p:spPr>
        <p:txBody>
          <a:bodyPr/>
          <a:lstStyle/>
          <a:p>
            <a:pPr marL="342848" lvl="0" indent="-342848" algn="r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The unreasonable effectiveness of data</a:t>
            </a:r>
          </a:p>
          <a:p>
            <a:pPr marL="342848" lvl="0" indent="-342848" algn="r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4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Search, recommendation, prediction, …</a:t>
            </a:r>
          </a:p>
        </p:txBody>
      </p:sp>
      <p:sp>
        <p:nvSpPr>
          <p:cNvPr id="21" name="TextBox 3"/>
          <p:cNvSpPr txBox="1">
            <a:spLocks noChangeArrowheads="1"/>
          </p:cNvSpPr>
          <p:nvPr/>
        </p:nvSpPr>
        <p:spPr bwMode="auto">
          <a:xfrm>
            <a:off x="647700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(Three Gorges Dam)</a:t>
            </a:r>
          </a:p>
        </p:txBody>
      </p:sp>
    </p:spTree>
    <p:extLst>
      <p:ext uri="{BB962C8B-B14F-4D97-AF65-F5344CB8AC3E}">
        <p14:creationId xmlns:p14="http://schemas.microsoft.com/office/powerpoint/2010/main" val="2845784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48933</TotalTime>
  <Words>1987</Words>
  <Application>Microsoft Macintosh PowerPoint</Application>
  <PresentationFormat>On-screen Show (4:3)</PresentationFormat>
  <Paragraphs>610</Paragraphs>
  <Slides>63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9" baseType="lpstr">
      <vt:lpstr>Arial Black</vt:lpstr>
      <vt:lpstr>Gill Sans</vt:lpstr>
      <vt:lpstr>Symbol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8702</cp:revision>
  <dcterms:created xsi:type="dcterms:W3CDTF">2012-08-31T06:36:49Z</dcterms:created>
  <dcterms:modified xsi:type="dcterms:W3CDTF">2017-01-05T04:05:37Z</dcterms:modified>
  <cp:category/>
</cp:coreProperties>
</file>